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0" r:id="rId6"/>
    <p:sldId id="261" r:id="rId7"/>
    <p:sldId id="316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0" d="100"/>
          <a:sy n="50" d="100"/>
        </p:scale>
        <p:origin x="1524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315468" y="114300"/>
            <a:ext cx="1315211" cy="9997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114300"/>
            <a:ext cx="251460" cy="2514600"/>
          </a:xfrm>
          <a:custGeom>
            <a:avLst/>
            <a:gdLst/>
            <a:ahLst/>
            <a:cxnLst/>
            <a:rect l="l" t="t" r="r" b="b"/>
            <a:pathLst>
              <a:path w="251460" h="2514600">
                <a:moveTo>
                  <a:pt x="251459" y="2514600"/>
                </a:moveTo>
                <a:lnTo>
                  <a:pt x="0" y="2514600"/>
                </a:lnTo>
                <a:lnTo>
                  <a:pt x="0" y="0"/>
                </a:lnTo>
                <a:lnTo>
                  <a:pt x="251459" y="0"/>
                </a:lnTo>
                <a:lnTo>
                  <a:pt x="251459" y="2514600"/>
                </a:lnTo>
                <a:close/>
              </a:path>
            </a:pathLst>
          </a:custGeom>
          <a:solidFill>
            <a:srgbClr val="33669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031271" y="441461"/>
            <a:ext cx="3995856" cy="561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33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33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33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33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33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315468" y="114300"/>
            <a:ext cx="1315211" cy="99974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114300"/>
            <a:ext cx="251460" cy="2514600"/>
          </a:xfrm>
          <a:custGeom>
            <a:avLst/>
            <a:gdLst/>
            <a:ahLst/>
            <a:cxnLst/>
            <a:rect l="l" t="t" r="r" b="b"/>
            <a:pathLst>
              <a:path w="251460" h="2514600">
                <a:moveTo>
                  <a:pt x="251459" y="2514600"/>
                </a:moveTo>
                <a:lnTo>
                  <a:pt x="0" y="2514600"/>
                </a:lnTo>
                <a:lnTo>
                  <a:pt x="0" y="0"/>
                </a:lnTo>
                <a:lnTo>
                  <a:pt x="251459" y="0"/>
                </a:lnTo>
                <a:lnTo>
                  <a:pt x="251459" y="2514600"/>
                </a:lnTo>
                <a:close/>
              </a:path>
            </a:pathLst>
          </a:custGeom>
          <a:solidFill>
            <a:srgbClr val="33669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13973" y="441461"/>
            <a:ext cx="7030452" cy="561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76746" y="1557081"/>
            <a:ext cx="9104906" cy="5069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7352818" y="7407271"/>
            <a:ext cx="2557145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1" i="0">
                <a:solidFill>
                  <a:srgbClr val="33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088" y="7443812"/>
            <a:ext cx="2800985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778766" y="7436195"/>
            <a:ext cx="325754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1" i="0">
                <a:solidFill>
                  <a:srgbClr val="00669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mailto:rubab.anam@nu.edu.pk" TargetMode="Externa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://en.wikipedia.org/wiki/Distributed_computing" TargetMode="External"/><Relationship Id="rId4" Type="http://schemas.openxmlformats.org/officeDocument/2006/relationships/hyperlink" Target="http://en.wikipedia.org/wiki/Operating_system" TargetMode="External"/><Relationship Id="rId3" Type="http://schemas.openxmlformats.org/officeDocument/2006/relationships/hyperlink" Target="http://en.wikipedia.org/wiki/Time-sharing" TargetMode="Externa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542946" y="1273100"/>
            <a:ext cx="5258435" cy="20199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18285" marR="5080" indent="-1506220">
              <a:lnSpc>
                <a:spcPct val="136000"/>
              </a:lnSpc>
              <a:spcBef>
                <a:spcPts val="95"/>
              </a:spcBef>
            </a:pPr>
            <a:r>
              <a:rPr sz="4800" b="0" spc="10" dirty="0">
                <a:solidFill>
                  <a:srgbClr val="4D4D00"/>
                </a:solidFill>
                <a:latin typeface="Arial" panose="020B0604020202020204"/>
                <a:cs typeface="Arial" panose="020B0604020202020204"/>
              </a:rPr>
              <a:t>Operating </a:t>
            </a:r>
            <a:r>
              <a:rPr sz="4800" b="0" spc="20" dirty="0">
                <a:solidFill>
                  <a:srgbClr val="4D4D00"/>
                </a:solidFill>
                <a:latin typeface="Arial" panose="020B0604020202020204"/>
                <a:cs typeface="Arial" panose="020B0604020202020204"/>
              </a:rPr>
              <a:t>Systems</a:t>
            </a:r>
            <a:br>
              <a:rPr sz="4800" b="0" spc="20" dirty="0">
                <a:solidFill>
                  <a:srgbClr val="4D4D00"/>
                </a:solidFill>
                <a:latin typeface="Arial" panose="020B0604020202020204"/>
                <a:cs typeface="Arial" panose="020B0604020202020204"/>
              </a:rPr>
            </a:br>
            <a:r>
              <a:rPr lang="en-US" sz="4800" b="0" spc="20" dirty="0">
                <a:solidFill>
                  <a:srgbClr val="4D4D00"/>
                </a:solidFill>
                <a:latin typeface="Arial" panose="020B0604020202020204"/>
                <a:cs typeface="Arial" panose="020B0604020202020204"/>
              </a:rPr>
              <a:t>BSE- 5B</a:t>
            </a:r>
            <a:endParaRPr lang="en-US" sz="4800" b="0" spc="20" dirty="0">
              <a:solidFill>
                <a:srgbClr val="4D4D00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012502" y="3901551"/>
            <a:ext cx="4315460" cy="2215515"/>
          </a:xfrm>
          <a:prstGeom prst="rect">
            <a:avLst/>
          </a:prstGeom>
        </p:spPr>
        <p:txBody>
          <a:bodyPr vert="horz" wrap="square" lIns="0" tIns="202565" rIns="0" bIns="0" rtlCol="0">
            <a:spAutoFit/>
          </a:bodyPr>
          <a:lstStyle/>
          <a:p>
            <a:pPr marL="3175" algn="ctr">
              <a:lnSpc>
                <a:spcPct val="100000"/>
              </a:lnSpc>
              <a:spcBef>
                <a:spcPts val="1595"/>
              </a:spcBef>
            </a:pPr>
            <a:r>
              <a:rPr sz="3500" spc="5" dirty="0">
                <a:latin typeface="Arial" panose="020B0604020202020204"/>
                <a:cs typeface="Arial" panose="020B0604020202020204"/>
              </a:rPr>
              <a:t>Lecture</a:t>
            </a:r>
            <a:r>
              <a:rPr sz="3500" spc="-20" dirty="0">
                <a:latin typeface="Arial" panose="020B0604020202020204"/>
                <a:cs typeface="Arial" panose="020B0604020202020204"/>
              </a:rPr>
              <a:t> </a:t>
            </a:r>
            <a:r>
              <a:rPr sz="3500" spc="5" dirty="0">
                <a:latin typeface="Arial" panose="020B0604020202020204"/>
                <a:cs typeface="Arial" panose="020B0604020202020204"/>
              </a:rPr>
              <a:t>1</a:t>
            </a:r>
            <a:endParaRPr sz="3500" spc="5" dirty="0">
              <a:latin typeface="Arial" panose="020B0604020202020204"/>
              <a:cs typeface="Arial" panose="020B0604020202020204"/>
            </a:endParaRPr>
          </a:p>
          <a:p>
            <a:pPr marL="3175" algn="ctr">
              <a:lnSpc>
                <a:spcPct val="100000"/>
              </a:lnSpc>
              <a:spcBef>
                <a:spcPts val="1595"/>
              </a:spcBef>
            </a:pPr>
            <a:r>
              <a:rPr lang="en-US" sz="3500" spc="5" dirty="0">
                <a:latin typeface="Arial" panose="020B0604020202020204"/>
                <a:cs typeface="Arial" panose="020B0604020202020204"/>
              </a:rPr>
              <a:t>Date: 22-08-2023</a:t>
            </a:r>
            <a:endParaRPr sz="3500" dirty="0">
              <a:latin typeface="Arial" panose="020B0604020202020204"/>
              <a:cs typeface="Arial" panose="020B0604020202020204"/>
            </a:endParaRPr>
          </a:p>
          <a:p>
            <a:pPr marL="2540" algn="ctr">
              <a:lnSpc>
                <a:spcPct val="100000"/>
              </a:lnSpc>
              <a:spcBef>
                <a:spcPts val="1505"/>
              </a:spcBef>
            </a:pPr>
            <a:r>
              <a:rPr sz="3500" b="1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Introduction</a:t>
            </a:r>
            <a:endParaRPr sz="3500" dirty="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568960">
              <a:lnSpc>
                <a:spcPct val="100000"/>
              </a:lnSpc>
              <a:spcBef>
                <a:spcPts val="115"/>
              </a:spcBef>
            </a:pPr>
            <a:r>
              <a:rPr spc="5" dirty="0"/>
              <a:t>What is </a:t>
            </a:r>
            <a:r>
              <a:rPr spc="10" dirty="0"/>
              <a:t>an </a:t>
            </a:r>
            <a:r>
              <a:rPr spc="5" dirty="0"/>
              <a:t>Operating</a:t>
            </a:r>
            <a:r>
              <a:rPr spc="-105" dirty="0"/>
              <a:t> </a:t>
            </a:r>
            <a:r>
              <a:rPr spc="5" dirty="0"/>
              <a:t>System?</a:t>
            </a:r>
            <a:endParaRPr spc="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049488" y="1503209"/>
            <a:ext cx="8373109" cy="419036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311150" indent="-299085">
              <a:lnSpc>
                <a:spcPct val="100000"/>
              </a:lnSpc>
              <a:spcBef>
                <a:spcPts val="43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200" spc="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program!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1150" indent="-299085">
              <a:lnSpc>
                <a:spcPct val="100000"/>
              </a:lnSpc>
              <a:spcBef>
                <a:spcPts val="33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User’s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view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2775" lvl="1" indent="-252095">
              <a:lnSpc>
                <a:spcPct val="100000"/>
              </a:lnSpc>
              <a:spcBef>
                <a:spcPts val="770"/>
              </a:spcBef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3410" algn="l"/>
              </a:tabLst>
            </a:pP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Provides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extended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or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virtual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machine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abstraction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user</a:t>
            </a:r>
            <a:r>
              <a:rPr sz="2200" spc="25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programs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916305" lvl="2" indent="-252095">
              <a:lnSpc>
                <a:spcPct val="100000"/>
              </a:lnSpc>
              <a:spcBef>
                <a:spcPts val="105"/>
              </a:spcBef>
              <a:buClr>
                <a:srgbClr val="E6B1AA"/>
              </a:buClr>
              <a:buSzPct val="84000"/>
              <a:buFont typeface="Webdings" panose="05030102010509060703"/>
              <a:buChar char=""/>
              <a:tabLst>
                <a:tab pos="916940" algn="l"/>
              </a:tabLst>
            </a:pP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Easier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than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underlying</a:t>
            </a:r>
            <a:r>
              <a:rPr sz="2200" spc="1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hardware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916305" lvl="2" indent="-252095">
              <a:lnSpc>
                <a:spcPct val="100000"/>
              </a:lnSpc>
              <a:spcBef>
                <a:spcPts val="110"/>
              </a:spcBef>
              <a:buClr>
                <a:srgbClr val="E6B1AA"/>
              </a:buClr>
              <a:buSzPct val="84000"/>
              <a:buFont typeface="Webdings" panose="05030102010509060703"/>
              <a:buChar char=""/>
              <a:tabLst>
                <a:tab pos="916940" algn="l"/>
              </a:tabLst>
            </a:pP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services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are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invoked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accomplished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through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system</a:t>
            </a:r>
            <a:r>
              <a:rPr sz="220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calls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1150" indent="-299085">
              <a:lnSpc>
                <a:spcPct val="100000"/>
              </a:lnSpc>
              <a:spcBef>
                <a:spcPts val="22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System</a:t>
            </a:r>
            <a:r>
              <a:rPr sz="2200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view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2775" lvl="1" indent="-252095">
              <a:lnSpc>
                <a:spcPct val="100000"/>
              </a:lnSpc>
              <a:spcBef>
                <a:spcPts val="110"/>
              </a:spcBef>
              <a:buClr>
                <a:srgbClr val="9A2D1F"/>
              </a:buClr>
              <a:buSzPct val="82000"/>
              <a:buFont typeface="Webdings" panose="05030102010509060703"/>
              <a:buChar char=""/>
              <a:tabLst>
                <a:tab pos="613410" algn="l"/>
              </a:tabLst>
            </a:pP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Acts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70" dirty="0">
                <a:latin typeface="Times New Roman" panose="02020603050405020304"/>
                <a:cs typeface="Times New Roman" panose="02020603050405020304"/>
              </a:rPr>
              <a:t>as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resource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manager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20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complex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system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2775" marR="801370" lvl="1" indent="-251460">
              <a:lnSpc>
                <a:spcPct val="108000"/>
              </a:lnSpc>
              <a:spcBef>
                <a:spcPts val="445"/>
              </a:spcBef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3410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Resources consist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processors, memories, 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timers,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disks,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keyboard, 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network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interfaces,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printers</a:t>
            </a:r>
            <a:r>
              <a:rPr sz="2200" spc="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30" dirty="0">
                <a:latin typeface="Times New Roman" panose="02020603050405020304"/>
                <a:cs typeface="Times New Roman" panose="02020603050405020304"/>
              </a:rPr>
              <a:t>etc.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2775" marR="5080" lvl="1" indent="-251460">
              <a:lnSpc>
                <a:spcPct val="109000"/>
              </a:lnSpc>
              <a:spcBef>
                <a:spcPts val="430"/>
              </a:spcBef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3410" algn="l"/>
              </a:tabLst>
            </a:pP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OS manages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allocation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these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resources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user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programs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orderly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controlled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manner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63703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What 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is </a:t>
            </a:r>
            <a:r>
              <a:rPr u="heavy" spc="10" dirty="0">
                <a:uFill>
                  <a:solidFill>
                    <a:srgbClr val="336699"/>
                  </a:solidFill>
                </a:uFill>
              </a:rPr>
              <a:t>an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Operating</a:t>
            </a:r>
            <a:r>
              <a:rPr u="heavy" spc="-204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System?	</a:t>
            </a:r>
            <a:endParaRPr u="heavy" spc="-10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1841" y="1875535"/>
            <a:ext cx="6917055" cy="24841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13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do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nothing </a:t>
            </a:r>
            <a:r>
              <a:rPr sz="2500" spc="-180" dirty="0">
                <a:latin typeface="Times New Roman" panose="02020603050405020304"/>
                <a:cs typeface="Times New Roman" panose="02020603050405020304"/>
              </a:rPr>
              <a:t>by</a:t>
            </a:r>
            <a:r>
              <a:rPr sz="2500" spc="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themselves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3650">
              <a:latin typeface="Times New Roman" panose="02020603050405020304"/>
              <a:cs typeface="Times New Roman" panose="02020603050405020304"/>
            </a:endParaRPr>
          </a:p>
          <a:p>
            <a:pPr marL="280670" marR="5080" indent="-268605">
              <a:lnSpc>
                <a:spcPts val="2750"/>
              </a:lnSpc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Similar </a:t>
            </a:r>
            <a:r>
              <a:rPr sz="2500" spc="-3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subroutine 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libraries,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do 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nothing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unless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they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are 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invoked </a:t>
            </a:r>
            <a:r>
              <a:rPr sz="2500" spc="-180" dirty="0">
                <a:latin typeface="Times New Roman" panose="02020603050405020304"/>
                <a:cs typeface="Times New Roman" panose="02020603050405020304"/>
              </a:rPr>
              <a:t>by</a:t>
            </a:r>
            <a:r>
              <a:rPr sz="250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programs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31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Act </a:t>
            </a:r>
            <a:r>
              <a:rPr sz="2500" spc="-180" dirty="0"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intermediary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between users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500" spc="1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hardware</a:t>
            </a:r>
            <a:endParaRPr sz="25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38049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60" dirty="0">
                <a:uFill>
                  <a:solidFill>
                    <a:srgbClr val="336699"/>
                  </a:solidFill>
                </a:uFill>
              </a:rPr>
              <a:t>Two </a:t>
            </a:r>
            <a:r>
              <a:rPr u="heavy" dirty="0">
                <a:uFill>
                  <a:solidFill>
                    <a:srgbClr val="336699"/>
                  </a:solidFill>
                </a:uFill>
              </a:rPr>
              <a:t>Goals </a:t>
            </a:r>
            <a:r>
              <a:rPr u="heavy" spc="20" dirty="0">
                <a:uFill>
                  <a:solidFill>
                    <a:srgbClr val="336699"/>
                  </a:solidFill>
                </a:uFill>
              </a:rPr>
              <a:t>of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Operating</a:t>
            </a:r>
            <a:r>
              <a:rPr u="heavy" spc="-290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Systems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52505" y="1828538"/>
            <a:ext cx="4782185" cy="2944495"/>
          </a:xfrm>
          <a:prstGeom prst="rect">
            <a:avLst/>
          </a:prstGeom>
        </p:spPr>
        <p:txBody>
          <a:bodyPr vert="horz" wrap="square" lIns="0" tIns="90805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71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Manage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hardware</a:t>
            </a:r>
            <a:r>
              <a:rPr sz="25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resources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marR="5080" lvl="1" indent="-226060">
              <a:lnSpc>
                <a:spcPct val="101000"/>
              </a:lnSpc>
              <a:spcBef>
                <a:spcPts val="570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operates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smoothly, efficiently,  reliably and</a:t>
            </a:r>
            <a:r>
              <a:rPr sz="24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securely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marR="666750" indent="-268605">
              <a:lnSpc>
                <a:spcPct val="101000"/>
              </a:lnSpc>
              <a:spcBef>
                <a:spcPts val="53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Present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abstract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model </a:t>
            </a:r>
            <a:r>
              <a:rPr sz="2500" spc="-15" dirty="0">
                <a:latin typeface="Times New Roman" panose="02020603050405020304"/>
                <a:cs typeface="Times New Roman" panose="02020603050405020304"/>
              </a:rPr>
              <a:t>to  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programmer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marR="153670" lvl="1" indent="-226060">
              <a:lnSpc>
                <a:spcPct val="101000"/>
              </a:lnSpc>
              <a:spcBef>
                <a:spcPts val="570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  <a:tab pos="4225925" algn="l"/>
              </a:tabLst>
            </a:pPr>
            <a:r>
              <a:rPr sz="2400" spc="-32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pl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4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9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nd</a:t>
            </a:r>
            <a:r>
              <a:rPr sz="24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400" spc="-135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400" spc="-235" dirty="0">
                <a:latin typeface="Times New Roman" panose="02020603050405020304"/>
                <a:cs typeface="Times New Roman" panose="02020603050405020304"/>
              </a:rPr>
              <a:t>v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40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7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400" spc="-19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4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400" spc="-19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nd  </a:t>
            </a:r>
            <a:r>
              <a:rPr sz="2400" spc="-60" dirty="0">
                <a:latin typeface="Times New Roman" panose="02020603050405020304"/>
                <a:cs typeface="Times New Roman" panose="02020603050405020304"/>
              </a:rPr>
              <a:t>control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resources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457188" y="1705355"/>
            <a:ext cx="2846753" cy="45034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5878067" y="1722120"/>
            <a:ext cx="4087495" cy="5699760"/>
            <a:chOff x="5878067" y="1722120"/>
            <a:chExt cx="4087495" cy="5699760"/>
          </a:xfrm>
        </p:grpSpPr>
        <p:sp>
          <p:nvSpPr>
            <p:cNvPr id="4" name="object 4"/>
            <p:cNvSpPr/>
            <p:nvPr/>
          </p:nvSpPr>
          <p:spPr>
            <a:xfrm>
              <a:off x="8552688" y="6550152"/>
              <a:ext cx="1412748" cy="87172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5878067" y="1722120"/>
              <a:ext cx="3648455" cy="501243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14300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Manager/Coordinator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of</a:t>
            </a:r>
            <a:r>
              <a:rPr u="heavy" spc="-35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20" dirty="0">
                <a:uFill>
                  <a:solidFill>
                    <a:srgbClr val="336699"/>
                  </a:solidFill>
                </a:uFill>
              </a:rPr>
              <a:t>Resources	</a:t>
            </a:r>
            <a:endParaRPr u="heavy" spc="-20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1451841" y="1586792"/>
            <a:ext cx="3981450" cy="3477260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268605" marR="543560" indent="-268605" algn="r">
              <a:lnSpc>
                <a:spcPct val="100000"/>
              </a:lnSpc>
              <a:spcBef>
                <a:spcPts val="60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68605" algn="l"/>
              </a:tabLst>
            </a:pP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Coordinates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who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gets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what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26060" marR="598805" lvl="1" indent="-226060" algn="r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226060" algn="l"/>
              </a:tabLst>
            </a:pPr>
            <a:r>
              <a:rPr sz="2400" spc="-160" dirty="0">
                <a:latin typeface="Times New Roman" panose="02020603050405020304"/>
                <a:cs typeface="Times New Roman" panose="02020603050405020304"/>
              </a:rPr>
              <a:t>“who”: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running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programs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5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45" dirty="0">
                <a:latin typeface="Times New Roman" panose="02020603050405020304"/>
                <a:cs typeface="Times New Roman" panose="02020603050405020304"/>
              </a:rPr>
              <a:t>“what”:</a:t>
            </a:r>
            <a:r>
              <a:rPr sz="2400" spc="-2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resources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6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“when”: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scheduling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time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70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“where”: organizing</a:t>
            </a:r>
            <a:r>
              <a:rPr sz="2400" spc="-1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space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5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“whether”: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limits,</a:t>
            </a:r>
            <a:r>
              <a:rPr sz="2400" spc="-2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rights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7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  <a:tab pos="2853055" algn="l"/>
              </a:tabLst>
            </a:pPr>
            <a:r>
              <a:rPr sz="2500" spc="-160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500" spc="40" dirty="0">
                <a:latin typeface="Times New Roman" panose="02020603050405020304"/>
                <a:cs typeface="Times New Roman" panose="02020603050405020304"/>
              </a:rPr>
              <a:t>: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oo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45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190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op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4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22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n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efficiency,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reliability,</a:t>
            </a:r>
            <a:r>
              <a:rPr sz="2400" spc="3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security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247650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15" dirty="0">
                <a:uFill>
                  <a:solidFill>
                    <a:srgbClr val="336699"/>
                  </a:solidFill>
                </a:uFill>
              </a:rPr>
              <a:t>Resource</a:t>
            </a:r>
            <a:r>
              <a:rPr u="heavy" spc="-140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multiplexing	</a:t>
            </a:r>
            <a:endParaRPr u="heavy" spc="-10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1841" y="1369899"/>
            <a:ext cx="7415530" cy="4911090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68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multiplexes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resources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two</a:t>
            </a:r>
            <a:r>
              <a:rPr sz="25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ways: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9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time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marR="5080" lvl="1" indent="-226060">
              <a:lnSpc>
                <a:spcPct val="101000"/>
              </a:lnSpc>
              <a:spcBef>
                <a:spcPts val="46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multiplexing 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involves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different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programs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taking </a:t>
            </a:r>
            <a:r>
              <a:rPr sz="2400" spc="-45" dirty="0">
                <a:latin typeface="Times New Roman" panose="02020603050405020304"/>
                <a:cs typeface="Times New Roman" panose="02020603050405020304"/>
              </a:rPr>
              <a:t>turns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in  </a:t>
            </a:r>
            <a:r>
              <a:rPr sz="2400" spc="-135" dirty="0">
                <a:latin typeface="Times New Roman" panose="02020603050405020304"/>
                <a:cs typeface="Times New Roman" panose="02020603050405020304"/>
              </a:rPr>
              <a:t>using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400" spc="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resource.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5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Example: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821690" lvl="2" indent="-226060">
              <a:lnSpc>
                <a:spcPct val="100000"/>
              </a:lnSpc>
              <a:spcBef>
                <a:spcPts val="545"/>
              </a:spcBef>
              <a:buClr>
                <a:srgbClr val="E6B1AA"/>
              </a:buClr>
              <a:buSzPct val="85000"/>
              <a:buFont typeface="Webdings" panose="05030102010509060703"/>
              <a:buChar char=""/>
              <a:tabLst>
                <a:tab pos="822325" algn="l"/>
              </a:tabLst>
            </a:pPr>
            <a:r>
              <a:rPr sz="1950" spc="-90" dirty="0">
                <a:latin typeface="Times New Roman" panose="02020603050405020304"/>
                <a:cs typeface="Times New Roman" panose="02020603050405020304"/>
              </a:rPr>
              <a:t>CPU</a:t>
            </a:r>
            <a:r>
              <a:rPr sz="195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95" dirty="0">
                <a:latin typeface="Times New Roman" panose="02020603050405020304"/>
                <a:cs typeface="Times New Roman" panose="02020603050405020304"/>
              </a:rPr>
              <a:t>scheduling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821690" lvl="2" indent="-226060">
              <a:lnSpc>
                <a:spcPct val="100000"/>
              </a:lnSpc>
              <a:spcBef>
                <a:spcPts val="470"/>
              </a:spcBef>
              <a:buClr>
                <a:srgbClr val="E6B1AA"/>
              </a:buClr>
              <a:buSzPct val="85000"/>
              <a:buFont typeface="Webdings" panose="05030102010509060703"/>
              <a:buChar char=""/>
              <a:tabLst>
                <a:tab pos="822325" algn="l"/>
              </a:tabLst>
            </a:pPr>
            <a:r>
              <a:rPr sz="1950" spc="-25" dirty="0">
                <a:latin typeface="Times New Roman" panose="02020603050405020304"/>
                <a:cs typeface="Times New Roman" panose="02020603050405020304"/>
              </a:rPr>
              <a:t>printer</a:t>
            </a:r>
            <a:r>
              <a:rPr sz="195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95" dirty="0">
                <a:latin typeface="Times New Roman" panose="02020603050405020304"/>
                <a:cs typeface="Times New Roman" panose="02020603050405020304"/>
              </a:rPr>
              <a:t>sharing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0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space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marR="87630" lvl="1" indent="-226060">
              <a:lnSpc>
                <a:spcPct val="101000"/>
              </a:lnSpc>
              <a:spcBef>
                <a:spcPts val="46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65" dirty="0">
                <a:latin typeface="Times New Roman" panose="02020603050405020304"/>
                <a:cs typeface="Times New Roman" panose="02020603050405020304"/>
              </a:rPr>
              <a:t>Space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multiplexing 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involves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different program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getting </a:t>
            </a:r>
            <a:r>
              <a:rPr sz="2400" spc="-25" dirty="0">
                <a:latin typeface="Times New Roman" panose="02020603050405020304"/>
                <a:cs typeface="Times New Roman" panose="02020603050405020304"/>
              </a:rPr>
              <a:t>part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 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resource </a:t>
            </a:r>
            <a:r>
              <a:rPr sz="2400" spc="-145" dirty="0">
                <a:latin typeface="Times New Roman" panose="02020603050405020304"/>
                <a:cs typeface="Times New Roman" panose="02020603050405020304"/>
              </a:rPr>
              <a:t>possibly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same</a:t>
            </a:r>
            <a:r>
              <a:rPr sz="2400" spc="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time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70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Example: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821690" lvl="2" indent="-226060">
              <a:lnSpc>
                <a:spcPct val="100000"/>
              </a:lnSpc>
              <a:spcBef>
                <a:spcPts val="535"/>
              </a:spcBef>
              <a:buClr>
                <a:srgbClr val="E6B1AA"/>
              </a:buClr>
              <a:buSzPct val="85000"/>
              <a:buFont typeface="Webdings" panose="05030102010509060703"/>
              <a:buChar char=""/>
              <a:tabLst>
                <a:tab pos="822325" algn="l"/>
              </a:tabLst>
            </a:pPr>
            <a:r>
              <a:rPr sz="1950" spc="-70" dirty="0"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1950" spc="-114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950" spc="-90" dirty="0">
                <a:latin typeface="Times New Roman" panose="02020603050405020304"/>
                <a:cs typeface="Times New Roman" panose="02020603050405020304"/>
              </a:rPr>
              <a:t>divided </a:t>
            </a:r>
            <a:r>
              <a:rPr sz="1950" spc="-50" dirty="0">
                <a:latin typeface="Times New Roman" panose="02020603050405020304"/>
                <a:cs typeface="Times New Roman" panose="02020603050405020304"/>
              </a:rPr>
              <a:t>into </a:t>
            </a:r>
            <a:r>
              <a:rPr sz="1950" spc="-100" dirty="0">
                <a:latin typeface="Times New Roman" panose="02020603050405020304"/>
                <a:cs typeface="Times New Roman" panose="02020603050405020304"/>
              </a:rPr>
              <a:t>several </a:t>
            </a:r>
            <a:r>
              <a:rPr sz="1950" spc="-65" dirty="0">
                <a:latin typeface="Times New Roman" panose="02020603050405020304"/>
                <a:cs typeface="Times New Roman" panose="02020603050405020304"/>
              </a:rPr>
              <a:t>running</a:t>
            </a:r>
            <a:r>
              <a:rPr sz="1950" spc="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75" dirty="0">
                <a:latin typeface="Times New Roman" panose="02020603050405020304"/>
                <a:cs typeface="Times New Roman" panose="02020603050405020304"/>
              </a:rPr>
              <a:t>programs</a:t>
            </a:r>
            <a:endParaRPr sz="195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64465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What </a:t>
            </a:r>
            <a:r>
              <a:rPr u="heavy" spc="-15" dirty="0">
                <a:uFill>
                  <a:solidFill>
                    <a:srgbClr val="336699"/>
                  </a:solidFill>
                </a:uFill>
              </a:rPr>
              <a:t>If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No Operating</a:t>
            </a:r>
            <a:r>
              <a:rPr u="heavy" spc="-114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System?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15123" y="1707421"/>
            <a:ext cx="4342130" cy="3185160"/>
          </a:xfrm>
          <a:prstGeom prst="rect">
            <a:avLst/>
          </a:prstGeom>
        </p:spPr>
        <p:txBody>
          <a:bodyPr vert="horz" wrap="square" lIns="0" tIns="82550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65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750" spc="-195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2750" spc="-185" dirty="0">
                <a:latin typeface="Times New Roman" panose="02020603050405020304"/>
                <a:cs typeface="Times New Roman" panose="02020603050405020304"/>
              </a:rPr>
              <a:t>we </a:t>
            </a:r>
            <a:r>
              <a:rPr sz="2750" spc="-220" dirty="0">
                <a:latin typeface="Times New Roman" panose="02020603050405020304"/>
                <a:cs typeface="Times New Roman" panose="02020603050405020304"/>
              </a:rPr>
              <a:t>have </a:t>
            </a:r>
            <a:r>
              <a:rPr sz="2750" spc="-17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750" spc="-120" dirty="0">
                <a:latin typeface="Times New Roman" panose="02020603050405020304"/>
                <a:cs typeface="Times New Roman" panose="02020603050405020304"/>
              </a:rPr>
              <a:t>bare</a:t>
            </a:r>
            <a:r>
              <a:rPr sz="2750" spc="43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135" dirty="0">
                <a:latin typeface="Times New Roman" panose="02020603050405020304"/>
                <a:cs typeface="Times New Roman" panose="02020603050405020304"/>
              </a:rPr>
              <a:t>hardware</a:t>
            </a:r>
            <a:endParaRPr sz="275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5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750" spc="-330" dirty="0">
                <a:latin typeface="Times New Roman" panose="02020603050405020304"/>
                <a:cs typeface="Times New Roman" panose="02020603050405020304"/>
              </a:rPr>
              <a:t>You </a:t>
            </a:r>
            <a:r>
              <a:rPr sz="2750" spc="-114" dirty="0">
                <a:latin typeface="Times New Roman" panose="02020603050405020304"/>
                <a:cs typeface="Times New Roman" panose="02020603050405020304"/>
              </a:rPr>
              <a:t>want </a:t>
            </a:r>
            <a:r>
              <a:rPr sz="2750" spc="-45" dirty="0">
                <a:latin typeface="Times New Roman" panose="02020603050405020304"/>
                <a:cs typeface="Times New Roman" panose="02020603050405020304"/>
              </a:rPr>
              <a:t>to run </a:t>
            </a:r>
            <a:r>
              <a:rPr sz="2750" spc="-22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750" spc="-1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110" dirty="0">
                <a:latin typeface="Times New Roman" panose="02020603050405020304"/>
                <a:cs typeface="Times New Roman" panose="02020603050405020304"/>
              </a:rPr>
              <a:t>program</a:t>
            </a:r>
            <a:endParaRPr sz="275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50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How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do 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you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load</a:t>
            </a:r>
            <a:r>
              <a:rPr sz="2400" spc="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it?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5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How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do 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you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run</a:t>
            </a:r>
            <a:r>
              <a:rPr sz="2400" spc="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it?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7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What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happens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when </a:t>
            </a:r>
            <a:r>
              <a:rPr sz="2400" spc="-40" dirty="0">
                <a:latin typeface="Times New Roman" panose="02020603050405020304"/>
                <a:cs typeface="Times New Roman" panose="02020603050405020304"/>
              </a:rPr>
              <a:t>it</a:t>
            </a:r>
            <a:r>
              <a:rPr sz="2400" spc="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completes?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marR="15875" indent="-268605">
              <a:lnSpc>
                <a:spcPct val="100000"/>
              </a:lnSpc>
              <a:spcBef>
                <a:spcPts val="50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1305" algn="l"/>
                <a:tab pos="3917315" algn="l"/>
              </a:tabLst>
            </a:pPr>
            <a:r>
              <a:rPr sz="2750" spc="-15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750" spc="-13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75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750" spc="-120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75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23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75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75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110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75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750" spc="-23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750" spc="-20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75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75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20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750" spc="-114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750" spc="-16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750" spc="-11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75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16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750" spc="-13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750" spc="-114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750" spc="-160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750" spc="-16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750" spc="-21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750" spc="-105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7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750" spc="1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750" spc="-245" dirty="0">
                <a:latin typeface="Times New Roman" panose="02020603050405020304"/>
                <a:cs typeface="Times New Roman" panose="02020603050405020304"/>
              </a:rPr>
              <a:t>S  </a:t>
            </a:r>
            <a:r>
              <a:rPr sz="2750" spc="-4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750" spc="-114" dirty="0">
                <a:latin typeface="Times New Roman" panose="02020603050405020304"/>
                <a:cs typeface="Times New Roman" panose="02020603050405020304"/>
              </a:rPr>
              <a:t>do these</a:t>
            </a:r>
            <a:r>
              <a:rPr sz="275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130" dirty="0">
                <a:latin typeface="Times New Roman" panose="02020603050405020304"/>
                <a:cs typeface="Times New Roman" panose="02020603050405020304"/>
              </a:rPr>
              <a:t>functions</a:t>
            </a:r>
            <a:endParaRPr sz="27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35835" y="2410967"/>
            <a:ext cx="2287474" cy="30882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454151" y="556259"/>
            <a:ext cx="9511665" cy="6865620"/>
            <a:chOff x="454151" y="556259"/>
            <a:chExt cx="9511665" cy="6865620"/>
          </a:xfrm>
        </p:grpSpPr>
        <p:sp>
          <p:nvSpPr>
            <p:cNvPr id="4" name="object 4"/>
            <p:cNvSpPr/>
            <p:nvPr/>
          </p:nvSpPr>
          <p:spPr>
            <a:xfrm>
              <a:off x="8552687" y="6550151"/>
              <a:ext cx="1412748" cy="87172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454151" y="556259"/>
              <a:ext cx="9151619" cy="666140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458723" y="559307"/>
              <a:ext cx="9142730" cy="6655434"/>
            </a:xfrm>
            <a:custGeom>
              <a:avLst/>
              <a:gdLst/>
              <a:ahLst/>
              <a:cxnLst/>
              <a:rect l="l" t="t" r="r" b="b"/>
              <a:pathLst>
                <a:path w="9142730" h="6655434">
                  <a:moveTo>
                    <a:pt x="9142476" y="6655308"/>
                  </a:moveTo>
                  <a:lnTo>
                    <a:pt x="0" y="6655308"/>
                  </a:lnTo>
                  <a:lnTo>
                    <a:pt x="0" y="0"/>
                  </a:lnTo>
                  <a:lnTo>
                    <a:pt x="9142476" y="0"/>
                  </a:lnTo>
                  <a:lnTo>
                    <a:pt x="9142476" y="665530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516635" y="630935"/>
              <a:ext cx="9026652" cy="6495287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521208" y="623315"/>
              <a:ext cx="9019540" cy="6501765"/>
            </a:xfrm>
            <a:custGeom>
              <a:avLst/>
              <a:gdLst/>
              <a:ahLst/>
              <a:cxnLst/>
              <a:rect l="l" t="t" r="r" b="b"/>
              <a:pathLst>
                <a:path w="9019540" h="6501765">
                  <a:moveTo>
                    <a:pt x="9019032" y="306324"/>
                  </a:moveTo>
                  <a:lnTo>
                    <a:pt x="9017508" y="289560"/>
                  </a:lnTo>
                  <a:lnTo>
                    <a:pt x="9012936" y="266700"/>
                  </a:lnTo>
                  <a:lnTo>
                    <a:pt x="9012936" y="323088"/>
                  </a:lnTo>
                  <a:lnTo>
                    <a:pt x="9012936" y="6178308"/>
                  </a:lnTo>
                  <a:lnTo>
                    <a:pt x="9002268" y="6256032"/>
                  </a:lnTo>
                  <a:lnTo>
                    <a:pt x="8988552" y="6298704"/>
                  </a:lnTo>
                  <a:lnTo>
                    <a:pt x="8967216" y="6338329"/>
                  </a:lnTo>
                  <a:lnTo>
                    <a:pt x="8941308" y="6374905"/>
                  </a:lnTo>
                  <a:lnTo>
                    <a:pt x="8910828" y="6408433"/>
                  </a:lnTo>
                  <a:lnTo>
                    <a:pt x="8875776" y="6435865"/>
                  </a:lnTo>
                  <a:lnTo>
                    <a:pt x="8837676" y="6458725"/>
                  </a:lnTo>
                  <a:lnTo>
                    <a:pt x="8795004" y="6477013"/>
                  </a:lnTo>
                  <a:lnTo>
                    <a:pt x="8749284" y="6489205"/>
                  </a:lnTo>
                  <a:lnTo>
                    <a:pt x="8703564" y="6493777"/>
                  </a:lnTo>
                  <a:lnTo>
                    <a:pt x="332232" y="6493777"/>
                  </a:lnTo>
                  <a:lnTo>
                    <a:pt x="284988" y="6490729"/>
                  </a:lnTo>
                  <a:lnTo>
                    <a:pt x="239268" y="6481585"/>
                  </a:lnTo>
                  <a:lnTo>
                    <a:pt x="196596" y="6466345"/>
                  </a:lnTo>
                  <a:lnTo>
                    <a:pt x="156972" y="6445009"/>
                  </a:lnTo>
                  <a:lnTo>
                    <a:pt x="120396" y="6419101"/>
                  </a:lnTo>
                  <a:lnTo>
                    <a:pt x="88392" y="6387097"/>
                  </a:lnTo>
                  <a:lnTo>
                    <a:pt x="59436" y="6352045"/>
                  </a:lnTo>
                  <a:lnTo>
                    <a:pt x="36576" y="6313944"/>
                  </a:lnTo>
                  <a:lnTo>
                    <a:pt x="19812" y="6271272"/>
                  </a:lnTo>
                  <a:lnTo>
                    <a:pt x="9144" y="6225552"/>
                  </a:lnTo>
                  <a:lnTo>
                    <a:pt x="6096" y="6176784"/>
                  </a:lnTo>
                  <a:lnTo>
                    <a:pt x="6096" y="323088"/>
                  </a:lnTo>
                  <a:lnTo>
                    <a:pt x="27432" y="210312"/>
                  </a:lnTo>
                  <a:lnTo>
                    <a:pt x="48768" y="166116"/>
                  </a:lnTo>
                  <a:lnTo>
                    <a:pt x="77724" y="124968"/>
                  </a:lnTo>
                  <a:lnTo>
                    <a:pt x="112776" y="88392"/>
                  </a:lnTo>
                  <a:lnTo>
                    <a:pt x="181356" y="41148"/>
                  </a:lnTo>
                  <a:lnTo>
                    <a:pt x="230124" y="22860"/>
                  </a:lnTo>
                  <a:lnTo>
                    <a:pt x="280416" y="10668"/>
                  </a:lnTo>
                  <a:lnTo>
                    <a:pt x="332232" y="6096"/>
                  </a:lnTo>
                  <a:lnTo>
                    <a:pt x="8702040" y="6096"/>
                  </a:lnTo>
                  <a:lnTo>
                    <a:pt x="8766048" y="15240"/>
                  </a:lnTo>
                  <a:lnTo>
                    <a:pt x="8810244" y="28956"/>
                  </a:lnTo>
                  <a:lnTo>
                    <a:pt x="8851392" y="48768"/>
                  </a:lnTo>
                  <a:lnTo>
                    <a:pt x="8889492" y="74676"/>
                  </a:lnTo>
                  <a:lnTo>
                    <a:pt x="8923020" y="105156"/>
                  </a:lnTo>
                  <a:lnTo>
                    <a:pt x="8951976" y="138684"/>
                  </a:lnTo>
                  <a:lnTo>
                    <a:pt x="8976360" y="176784"/>
                  </a:lnTo>
                  <a:lnTo>
                    <a:pt x="8994648" y="217932"/>
                  </a:lnTo>
                  <a:lnTo>
                    <a:pt x="9006840" y="260604"/>
                  </a:lnTo>
                  <a:lnTo>
                    <a:pt x="9011412" y="306324"/>
                  </a:lnTo>
                  <a:lnTo>
                    <a:pt x="9012936" y="323088"/>
                  </a:lnTo>
                  <a:lnTo>
                    <a:pt x="9012936" y="266700"/>
                  </a:lnTo>
                  <a:lnTo>
                    <a:pt x="8994648" y="199644"/>
                  </a:lnTo>
                  <a:lnTo>
                    <a:pt x="8973312" y="158496"/>
                  </a:lnTo>
                  <a:lnTo>
                    <a:pt x="8947404" y="121920"/>
                  </a:lnTo>
                  <a:lnTo>
                    <a:pt x="8915400" y="88392"/>
                  </a:lnTo>
                  <a:lnTo>
                    <a:pt x="8880348" y="59436"/>
                  </a:lnTo>
                  <a:lnTo>
                    <a:pt x="8840724" y="36576"/>
                  </a:lnTo>
                  <a:lnTo>
                    <a:pt x="8796528" y="18288"/>
                  </a:lnTo>
                  <a:lnTo>
                    <a:pt x="8750808" y="6096"/>
                  </a:lnTo>
                  <a:lnTo>
                    <a:pt x="8703564" y="0"/>
                  </a:lnTo>
                  <a:lnTo>
                    <a:pt x="332232" y="0"/>
                  </a:lnTo>
                  <a:lnTo>
                    <a:pt x="284988" y="3048"/>
                  </a:lnTo>
                  <a:lnTo>
                    <a:pt x="237744" y="13716"/>
                  </a:lnTo>
                  <a:lnTo>
                    <a:pt x="193548" y="28956"/>
                  </a:lnTo>
                  <a:lnTo>
                    <a:pt x="152400" y="50292"/>
                  </a:lnTo>
                  <a:lnTo>
                    <a:pt x="115824" y="77724"/>
                  </a:lnTo>
                  <a:lnTo>
                    <a:pt x="82296" y="109728"/>
                  </a:lnTo>
                  <a:lnTo>
                    <a:pt x="54864" y="144780"/>
                  </a:lnTo>
                  <a:lnTo>
                    <a:pt x="32004" y="185928"/>
                  </a:lnTo>
                  <a:lnTo>
                    <a:pt x="13716" y="228600"/>
                  </a:lnTo>
                  <a:lnTo>
                    <a:pt x="3048" y="274320"/>
                  </a:lnTo>
                  <a:lnTo>
                    <a:pt x="0" y="306324"/>
                  </a:lnTo>
                  <a:lnTo>
                    <a:pt x="0" y="6193536"/>
                  </a:lnTo>
                  <a:lnTo>
                    <a:pt x="3048" y="6227064"/>
                  </a:lnTo>
                  <a:lnTo>
                    <a:pt x="6096" y="6239256"/>
                  </a:lnTo>
                  <a:lnTo>
                    <a:pt x="21336" y="6291084"/>
                  </a:lnTo>
                  <a:lnTo>
                    <a:pt x="42672" y="6338329"/>
                  </a:lnTo>
                  <a:lnTo>
                    <a:pt x="73152" y="6379477"/>
                  </a:lnTo>
                  <a:lnTo>
                    <a:pt x="108204" y="6417577"/>
                  </a:lnTo>
                  <a:lnTo>
                    <a:pt x="179832" y="6464821"/>
                  </a:lnTo>
                  <a:lnTo>
                    <a:pt x="227076" y="6484633"/>
                  </a:lnTo>
                  <a:lnTo>
                    <a:pt x="278892" y="6496825"/>
                  </a:lnTo>
                  <a:lnTo>
                    <a:pt x="332232" y="6501397"/>
                  </a:lnTo>
                  <a:lnTo>
                    <a:pt x="8685276" y="6501397"/>
                  </a:lnTo>
                  <a:lnTo>
                    <a:pt x="8767572" y="6490729"/>
                  </a:lnTo>
                  <a:lnTo>
                    <a:pt x="8813292" y="6477013"/>
                  </a:lnTo>
                  <a:lnTo>
                    <a:pt x="8854440" y="6455677"/>
                  </a:lnTo>
                  <a:lnTo>
                    <a:pt x="8894064" y="6431293"/>
                  </a:lnTo>
                  <a:lnTo>
                    <a:pt x="8927592" y="6400813"/>
                  </a:lnTo>
                  <a:lnTo>
                    <a:pt x="8956548" y="6365761"/>
                  </a:lnTo>
                  <a:lnTo>
                    <a:pt x="8980932" y="6327661"/>
                  </a:lnTo>
                  <a:lnTo>
                    <a:pt x="9000744" y="6284988"/>
                  </a:lnTo>
                  <a:lnTo>
                    <a:pt x="9012936" y="6240792"/>
                  </a:lnTo>
                  <a:lnTo>
                    <a:pt x="9019032" y="6193536"/>
                  </a:lnTo>
                  <a:lnTo>
                    <a:pt x="9019032" y="30632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521207" y="1915668"/>
              <a:ext cx="9020810" cy="116205"/>
            </a:xfrm>
            <a:custGeom>
              <a:avLst/>
              <a:gdLst/>
              <a:ahLst/>
              <a:cxnLst/>
              <a:rect l="l" t="t" r="r" b="b"/>
              <a:pathLst>
                <a:path w="9020810" h="116205">
                  <a:moveTo>
                    <a:pt x="9020556" y="115823"/>
                  </a:moveTo>
                  <a:lnTo>
                    <a:pt x="0" y="115823"/>
                  </a:lnTo>
                  <a:lnTo>
                    <a:pt x="0" y="0"/>
                  </a:lnTo>
                  <a:lnTo>
                    <a:pt x="9020556" y="0"/>
                  </a:lnTo>
                  <a:lnTo>
                    <a:pt x="9020556" y="115823"/>
                  </a:lnTo>
                  <a:close/>
                </a:path>
              </a:pathLst>
            </a:custGeom>
            <a:solidFill>
              <a:srgbClr val="E6B1A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521207" y="3448811"/>
              <a:ext cx="9020810" cy="108585"/>
            </a:xfrm>
            <a:custGeom>
              <a:avLst/>
              <a:gdLst/>
              <a:ahLst/>
              <a:cxnLst/>
              <a:rect l="l" t="t" r="r" b="b"/>
              <a:pathLst>
                <a:path w="9020810" h="108585">
                  <a:moveTo>
                    <a:pt x="9020556" y="108203"/>
                  </a:moveTo>
                  <a:lnTo>
                    <a:pt x="0" y="108203"/>
                  </a:lnTo>
                  <a:lnTo>
                    <a:pt x="0" y="0"/>
                  </a:lnTo>
                  <a:lnTo>
                    <a:pt x="9020556" y="0"/>
                  </a:lnTo>
                  <a:lnTo>
                    <a:pt x="9020556" y="108203"/>
                  </a:lnTo>
                  <a:close/>
                </a:path>
              </a:pathLst>
            </a:custGeom>
            <a:solidFill>
              <a:srgbClr val="90838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/>
          <p:nvPr/>
        </p:nvSpPr>
        <p:spPr>
          <a:xfrm>
            <a:off x="521208" y="2033016"/>
            <a:ext cx="9020810" cy="1416050"/>
          </a:xfrm>
          <a:prstGeom prst="rect">
            <a:avLst/>
          </a:prstGeom>
          <a:solidFill>
            <a:srgbClr val="D34816"/>
          </a:solidFill>
        </p:spPr>
        <p:txBody>
          <a:bodyPr vert="horz" wrap="square" lIns="0" tIns="180340" rIns="0" bIns="0" rtlCol="0">
            <a:spAutoFit/>
          </a:bodyPr>
          <a:lstStyle/>
          <a:p>
            <a:pPr marL="932180">
              <a:lnSpc>
                <a:spcPct val="100000"/>
              </a:lnSpc>
              <a:spcBef>
                <a:spcPts val="1420"/>
              </a:spcBef>
            </a:pPr>
            <a:r>
              <a:rPr sz="3500" b="1" spc="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…Lets go </a:t>
            </a:r>
            <a:r>
              <a:rPr sz="3500" b="1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back </a:t>
            </a:r>
            <a:r>
              <a:rPr sz="3500" b="1" spc="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to </a:t>
            </a:r>
            <a:r>
              <a:rPr sz="3500" b="1" spc="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the </a:t>
            </a:r>
            <a:r>
              <a:rPr sz="3500" b="1" spc="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“stone</a:t>
            </a:r>
            <a:r>
              <a:rPr sz="3500" b="1" spc="-114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500" b="1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age”</a:t>
            </a:r>
            <a:endParaRPr sz="3500">
              <a:latin typeface="Arial" panose="020B0604020202020204"/>
              <a:cs typeface="Arial" panose="020B0604020202020204"/>
            </a:endParaRPr>
          </a:p>
          <a:p>
            <a:pPr marL="4045585">
              <a:lnSpc>
                <a:spcPct val="100000"/>
              </a:lnSpc>
              <a:spcBef>
                <a:spcPts val="25"/>
              </a:spcBef>
              <a:tabLst>
                <a:tab pos="4715510" algn="l"/>
              </a:tabLst>
            </a:pPr>
            <a:r>
              <a:rPr sz="3500" b="1" spc="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of	computing…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332867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Early</a:t>
            </a:r>
            <a:r>
              <a:rPr u="heavy" spc="-160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Systems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765845" y="3247094"/>
            <a:ext cx="1320165" cy="120713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38125" indent="-226060">
              <a:lnSpc>
                <a:spcPts val="2320"/>
              </a:lnSpc>
              <a:spcBef>
                <a:spcPts val="1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238760" algn="l"/>
              </a:tabLst>
            </a:pPr>
            <a:r>
              <a:rPr sz="1950" spc="-120" dirty="0">
                <a:latin typeface="Times New Roman" panose="02020603050405020304"/>
                <a:cs typeface="Times New Roman" panose="02020603050405020304"/>
              </a:rPr>
              <a:t>Load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238125" indent="-226060">
              <a:lnSpc>
                <a:spcPts val="2310"/>
              </a:lnSpc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238760" algn="l"/>
              </a:tabLst>
            </a:pPr>
            <a:r>
              <a:rPr sz="1950" spc="-120" dirty="0">
                <a:latin typeface="Times New Roman" panose="02020603050405020304"/>
                <a:cs typeface="Times New Roman" panose="02020603050405020304"/>
              </a:rPr>
              <a:t>Load</a:t>
            </a:r>
            <a:r>
              <a:rPr sz="1950" spc="-2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55" dirty="0">
                <a:latin typeface="Times New Roman" panose="02020603050405020304"/>
                <a:cs typeface="Times New Roman" panose="02020603050405020304"/>
              </a:rPr>
              <a:t>Direct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238125" indent="-226060">
              <a:lnSpc>
                <a:spcPts val="2310"/>
              </a:lnSpc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238760" algn="l"/>
              </a:tabLst>
            </a:pPr>
            <a:r>
              <a:rPr sz="1950" spc="-135" dirty="0">
                <a:latin typeface="Times New Roman" panose="02020603050405020304"/>
                <a:cs typeface="Times New Roman" panose="02020603050405020304"/>
              </a:rPr>
              <a:t>Add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238125" indent="-226060">
              <a:lnSpc>
                <a:spcPts val="2320"/>
              </a:lnSpc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238760" algn="l"/>
              </a:tabLst>
            </a:pPr>
            <a:r>
              <a:rPr sz="1950" spc="-75" dirty="0">
                <a:latin typeface="Times New Roman" panose="02020603050405020304"/>
                <a:cs typeface="Times New Roman" panose="02020603050405020304"/>
              </a:rPr>
              <a:t>Store</a:t>
            </a:r>
            <a:endParaRPr sz="19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50353" y="1855716"/>
            <a:ext cx="3547110" cy="16256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81940" indent="-269875">
              <a:lnSpc>
                <a:spcPts val="2875"/>
              </a:lnSpc>
              <a:spcBef>
                <a:spcPts val="125"/>
              </a:spcBef>
              <a:buClr>
                <a:srgbClr val="D34816"/>
              </a:buClr>
              <a:buSzPct val="83000"/>
              <a:buFont typeface="Webdings" panose="05030102010509060703"/>
              <a:buChar char=""/>
              <a:tabLst>
                <a:tab pos="281940" algn="l"/>
                <a:tab pos="282575" algn="l"/>
              </a:tabLst>
            </a:pP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No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Operating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systems,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1940" indent="-269875">
              <a:lnSpc>
                <a:spcPts val="2875"/>
              </a:lnSpc>
              <a:buClr>
                <a:srgbClr val="D34816"/>
              </a:buClr>
              <a:buSzPct val="83000"/>
              <a:buFont typeface="Webdings" panose="05030102010509060703"/>
              <a:buChar char=""/>
              <a:tabLst>
                <a:tab pos="281940" algn="l"/>
                <a:tab pos="282575" algn="l"/>
              </a:tabLst>
            </a:pP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your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your</a:t>
            </a:r>
            <a:r>
              <a:rPr sz="24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Programs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27660">
              <a:lnSpc>
                <a:spcPts val="2295"/>
              </a:lnSpc>
              <a:spcBef>
                <a:spcPts val="40"/>
              </a:spcBef>
            </a:pPr>
            <a:r>
              <a:rPr sz="1650" spc="-735" dirty="0">
                <a:solidFill>
                  <a:srgbClr val="9A2D1F"/>
                </a:solidFill>
                <a:latin typeface="Webdings" panose="05030102010509060703"/>
                <a:cs typeface="Webdings" panose="05030102010509060703"/>
              </a:rPr>
              <a:t></a:t>
            </a:r>
            <a:r>
              <a:rPr sz="1650" spc="400" dirty="0">
                <a:solidFill>
                  <a:srgbClr val="9A2D1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195" dirty="0">
                <a:latin typeface="Times New Roman" panose="02020603050405020304"/>
                <a:cs typeface="Times New Roman" panose="02020603050405020304"/>
              </a:rPr>
              <a:t>X </a:t>
            </a:r>
            <a:r>
              <a:rPr sz="1950" spc="220" dirty="0">
                <a:latin typeface="Times New Roman" panose="02020603050405020304"/>
                <a:cs typeface="Times New Roman" panose="02020603050405020304"/>
              </a:rPr>
              <a:t>= </a:t>
            </a:r>
            <a:r>
              <a:rPr sz="1950" spc="-195" dirty="0">
                <a:latin typeface="Times New Roman" panose="02020603050405020304"/>
                <a:cs typeface="Times New Roman" panose="02020603050405020304"/>
              </a:rPr>
              <a:t>X </a:t>
            </a:r>
            <a:r>
              <a:rPr sz="1950" spc="220" dirty="0">
                <a:latin typeface="Times New Roman" panose="02020603050405020304"/>
                <a:cs typeface="Times New Roman" panose="02020603050405020304"/>
              </a:rPr>
              <a:t>+</a:t>
            </a:r>
            <a:r>
              <a:rPr sz="1950" spc="-2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20" dirty="0">
                <a:latin typeface="Times New Roman" panose="02020603050405020304"/>
                <a:cs typeface="Times New Roman" panose="02020603050405020304"/>
              </a:rPr>
              <a:t>1;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281940" indent="-269875">
              <a:lnSpc>
                <a:spcPts val="2490"/>
              </a:lnSpc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400" spc="-245" dirty="0">
                <a:latin typeface="Times New Roman" panose="02020603050405020304"/>
                <a:cs typeface="Times New Roman" panose="02020603050405020304"/>
              </a:rPr>
              <a:t>As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125980">
              <a:lnSpc>
                <a:spcPts val="1995"/>
              </a:lnSpc>
            </a:pPr>
            <a:r>
              <a:rPr sz="1950" spc="-55" dirty="0">
                <a:latin typeface="Times New Roman" panose="02020603050405020304"/>
                <a:cs typeface="Times New Roman" panose="02020603050405020304"/>
              </a:rPr>
              <a:t>Register1,</a:t>
            </a:r>
            <a:r>
              <a:rPr sz="1950" spc="-1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70" dirty="0">
                <a:latin typeface="Times New Roman" panose="02020603050405020304"/>
                <a:cs typeface="Times New Roman" panose="02020603050405020304"/>
              </a:rPr>
              <a:t>x</a:t>
            </a:r>
            <a:endParaRPr sz="19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564079" y="3446822"/>
            <a:ext cx="2889250" cy="9144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2330"/>
              </a:lnSpc>
              <a:spcBef>
                <a:spcPts val="130"/>
              </a:spcBef>
            </a:pPr>
            <a:r>
              <a:rPr sz="1950" spc="-55" dirty="0">
                <a:latin typeface="Times New Roman" panose="02020603050405020304"/>
                <a:cs typeface="Times New Roman" panose="02020603050405020304"/>
              </a:rPr>
              <a:t>Register2,</a:t>
            </a:r>
            <a:r>
              <a:rPr sz="1950" spc="-2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70" dirty="0">
                <a:latin typeface="Times New Roman" panose="02020603050405020304"/>
                <a:cs typeface="Times New Roman" panose="02020603050405020304"/>
              </a:rPr>
              <a:t>1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12700" marR="5080">
              <a:lnSpc>
                <a:spcPts val="2300"/>
              </a:lnSpc>
              <a:spcBef>
                <a:spcPts val="95"/>
              </a:spcBef>
            </a:pPr>
            <a:r>
              <a:rPr sz="1950" spc="-55" dirty="0">
                <a:latin typeface="Times New Roman" panose="02020603050405020304"/>
                <a:cs typeface="Times New Roman" panose="02020603050405020304"/>
              </a:rPr>
              <a:t>Register3, </a:t>
            </a:r>
            <a:r>
              <a:rPr sz="1950" spc="-50" dirty="0">
                <a:latin typeface="Times New Roman" panose="02020603050405020304"/>
                <a:cs typeface="Times New Roman" panose="02020603050405020304"/>
              </a:rPr>
              <a:t>Register2,</a:t>
            </a:r>
            <a:r>
              <a:rPr sz="1950" spc="-2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65" dirty="0">
                <a:latin typeface="Times New Roman" panose="02020603050405020304"/>
                <a:cs typeface="Times New Roman" panose="02020603050405020304"/>
              </a:rPr>
              <a:t>Register1  </a:t>
            </a:r>
            <a:r>
              <a:rPr sz="1950" spc="-55" dirty="0">
                <a:latin typeface="Times New Roman" panose="02020603050405020304"/>
                <a:cs typeface="Times New Roman" panose="02020603050405020304"/>
              </a:rPr>
              <a:t>Register3,</a:t>
            </a:r>
            <a:r>
              <a:rPr sz="1950" spc="-1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70" dirty="0">
                <a:latin typeface="Times New Roman" panose="02020603050405020304"/>
                <a:cs typeface="Times New Roman" panose="02020603050405020304"/>
              </a:rPr>
              <a:t>x</a:t>
            </a:r>
            <a:endParaRPr sz="19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50353" y="4886918"/>
            <a:ext cx="4436745" cy="763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81940" indent="-269875">
              <a:lnSpc>
                <a:spcPct val="100000"/>
              </a:lnSpc>
              <a:spcBef>
                <a:spcPts val="12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slots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allocated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scientists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1940" indent="-269875">
              <a:lnSpc>
                <a:spcPct val="100000"/>
              </a:lnSpc>
              <a:spcBef>
                <a:spcPts val="20"/>
              </a:spcBef>
              <a:buClr>
                <a:srgbClr val="D34816"/>
              </a:buClr>
              <a:buSzPct val="83000"/>
              <a:buFont typeface="Webdings" panose="05030102010509060703"/>
              <a:buChar char=""/>
              <a:tabLst>
                <a:tab pos="281940" algn="l"/>
                <a:tab pos="282575" algn="l"/>
              </a:tabLst>
            </a:pP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Enter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programs </a:t>
            </a:r>
            <a:r>
              <a:rPr sz="2400" spc="-135" dirty="0">
                <a:latin typeface="Times New Roman" panose="02020603050405020304"/>
                <a:cs typeface="Times New Roman" panose="02020603050405020304"/>
              </a:rPr>
              <a:t>using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binary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switches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332867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Early</a:t>
            </a:r>
            <a:r>
              <a:rPr u="heavy" spc="-160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Systems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1841" y="1647644"/>
            <a:ext cx="6778625" cy="4332605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60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b="1" spc="-35" dirty="0">
                <a:latin typeface="Times New Roman" panose="02020603050405020304"/>
                <a:cs typeface="Times New Roman" panose="02020603050405020304"/>
              </a:rPr>
              <a:t>Problem: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computer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remains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idle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while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programmer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sets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things</a:t>
            </a:r>
            <a:r>
              <a:rPr sz="2400" spc="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up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5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Poor utilization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 huge</a:t>
            </a:r>
            <a:r>
              <a:rPr sz="2400" spc="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investment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7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b="1" dirty="0">
                <a:latin typeface="Times New Roman" panose="02020603050405020304"/>
                <a:cs typeface="Times New Roman" panose="02020603050405020304"/>
              </a:rPr>
              <a:t>Solution: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Hire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specialized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person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do</a:t>
            </a:r>
            <a:r>
              <a:rPr sz="2400" spc="1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setup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7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b="1" spc="-35" dirty="0">
                <a:latin typeface="Times New Roman" panose="02020603050405020304"/>
                <a:cs typeface="Times New Roman" panose="02020603050405020304"/>
              </a:rPr>
              <a:t>Problem: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marR="257810" lvl="1" indent="-226060">
              <a:lnSpc>
                <a:spcPct val="101000"/>
              </a:lnSpc>
              <a:spcBef>
                <a:spcPts val="44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Faster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than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programmer,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but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still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lot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slower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than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machine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7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b="1" dirty="0">
                <a:latin typeface="Times New Roman" panose="02020603050405020304"/>
                <a:cs typeface="Times New Roman" panose="02020603050405020304"/>
              </a:rPr>
              <a:t>Solution: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Build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batch</a:t>
            </a:r>
            <a:r>
              <a:rPr sz="2400" spc="1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monitor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327787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The</a:t>
            </a:r>
            <a:r>
              <a:rPr u="heavy" spc="-160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Monitor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86823" y="4698047"/>
            <a:ext cx="5023485" cy="17087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125"/>
              </a:lnSpc>
              <a:spcBef>
                <a:spcPts val="95"/>
              </a:spcBef>
            </a:pPr>
            <a:r>
              <a:rPr sz="2750" spc="-185" dirty="0">
                <a:latin typeface="Times New Roman" panose="02020603050405020304"/>
                <a:cs typeface="Times New Roman" panose="02020603050405020304"/>
              </a:rPr>
              <a:t>Early </a:t>
            </a:r>
            <a:r>
              <a:rPr sz="2750" spc="-125" dirty="0">
                <a:latin typeface="Times New Roman" panose="02020603050405020304"/>
                <a:cs typeface="Times New Roman" panose="02020603050405020304"/>
              </a:rPr>
              <a:t>batch</a:t>
            </a:r>
            <a:r>
              <a:rPr sz="275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150" dirty="0">
                <a:latin typeface="Times New Roman" panose="02020603050405020304"/>
                <a:cs typeface="Times New Roman" panose="02020603050405020304"/>
              </a:rPr>
              <a:t>system</a:t>
            </a:r>
            <a:endParaRPr sz="2750">
              <a:latin typeface="Times New Roman" panose="02020603050405020304"/>
              <a:cs typeface="Times New Roman" panose="02020603050405020304"/>
            </a:endParaRPr>
          </a:p>
          <a:p>
            <a:pPr marL="553720" indent="-226695">
              <a:lnSpc>
                <a:spcPts val="2475"/>
              </a:lnSpc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4355" algn="l"/>
              </a:tabLst>
            </a:pP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bring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cards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1401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3720" indent="-226695">
              <a:lnSpc>
                <a:spcPts val="2420"/>
              </a:lnSpc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4355" algn="l"/>
              </a:tabLst>
            </a:pP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read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cards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tape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3720" indent="-226695">
              <a:lnSpc>
                <a:spcPts val="2500"/>
              </a:lnSpc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4355" algn="l"/>
              </a:tabLst>
            </a:pP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put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tape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on 7094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does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computing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3720" indent="-226695">
              <a:lnSpc>
                <a:spcPts val="2730"/>
              </a:lnSpc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4355" algn="l"/>
              </a:tabLst>
            </a:pP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put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tape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on 1401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2400" spc="-60" dirty="0">
                <a:latin typeface="Times New Roman" panose="02020603050405020304"/>
                <a:cs typeface="Times New Roman" panose="02020603050405020304"/>
              </a:rPr>
              <a:t>prints</a:t>
            </a:r>
            <a:r>
              <a:rPr sz="24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output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96468" y="1933786"/>
            <a:ext cx="8709759" cy="272965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11" name="TextBox 10"/>
          <p:cNvSpPr txBox="1"/>
          <p:nvPr/>
        </p:nvSpPr>
        <p:spPr>
          <a:xfrm>
            <a:off x="1524000" y="1192259"/>
            <a:ext cx="7467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monitor is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special program that manages the sequential execution of jobs in a batch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 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321569" y="441461"/>
            <a:ext cx="141605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pc="-5" dirty="0"/>
              <a:t>M</a:t>
            </a:r>
            <a:r>
              <a:rPr spc="15" dirty="0"/>
              <a:t>ys</a:t>
            </a:r>
            <a:r>
              <a:rPr spc="-20" dirty="0"/>
              <a:t>e</a:t>
            </a:r>
            <a:r>
              <a:rPr spc="5" dirty="0"/>
              <a:t>lf</a:t>
            </a:r>
            <a:endParaRPr spc="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972820" y="2442845"/>
            <a:ext cx="7866380" cy="249047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R="1139825" algn="ctr">
              <a:lnSpc>
                <a:spcPct val="100000"/>
              </a:lnSpc>
              <a:spcBef>
                <a:spcPts val="115"/>
              </a:spcBef>
            </a:pPr>
            <a:r>
              <a:rPr lang="en-US" sz="3500" spc="10" dirty="0">
                <a:latin typeface="Arial" panose="020B0604020202020204"/>
                <a:cs typeface="Arial" panose="020B0604020202020204"/>
              </a:rPr>
              <a:t>RUBAB ANAM JANJUA</a:t>
            </a:r>
            <a:endParaRPr lang="en-US" sz="3500" spc="10" dirty="0">
              <a:latin typeface="Arial" panose="020B0604020202020204"/>
              <a:cs typeface="Arial" panose="020B0604020202020204"/>
            </a:endParaRPr>
          </a:p>
          <a:p>
            <a:pPr marR="1139825" algn="ctr">
              <a:lnSpc>
                <a:spcPct val="100000"/>
              </a:lnSpc>
              <a:spcBef>
                <a:spcPts val="115"/>
              </a:spcBef>
            </a:pPr>
            <a:endParaRPr sz="3500" dirty="0">
              <a:latin typeface="Arial" panose="020B0604020202020204"/>
              <a:cs typeface="Arial" panose="020B0604020202020204"/>
            </a:endParaRPr>
          </a:p>
          <a:p>
            <a:pPr algn="ctr">
              <a:lnSpc>
                <a:spcPct val="100000"/>
              </a:lnSpc>
              <a:spcBef>
                <a:spcPts val="10"/>
              </a:spcBef>
            </a:pPr>
            <a:r>
              <a:rPr sz="2200" spc="-5" dirty="0">
                <a:latin typeface="Arial" panose="020B0604020202020204"/>
                <a:cs typeface="Arial" panose="020B0604020202020204"/>
              </a:rPr>
              <a:t>Email:</a:t>
            </a:r>
            <a:r>
              <a:rPr lang="en-US" sz="2200" spc="-5" dirty="0">
                <a:latin typeface="Arial" panose="020B0604020202020204"/>
                <a:cs typeface="Arial" panose="020B0604020202020204"/>
              </a:rPr>
              <a:t> </a:t>
            </a:r>
            <a:r>
              <a:rPr lang="en-US" sz="3050" b="1" spc="15" dirty="0">
                <a:solidFill>
                  <a:srgbClr val="BF0000"/>
                </a:solidFill>
                <a:latin typeface="Arial" panose="020B0604020202020204"/>
                <a:cs typeface="Arial" panose="020B0604020202020204"/>
                <a:hlinkClick r:id="rId3"/>
              </a:rPr>
              <a:t>rubab.anam@</a:t>
            </a:r>
            <a:r>
              <a:rPr sz="3050" b="1" spc="15" dirty="0">
                <a:solidFill>
                  <a:srgbClr val="BF0000"/>
                </a:solidFill>
                <a:latin typeface="Arial" panose="020B0604020202020204"/>
                <a:cs typeface="Arial" panose="020B0604020202020204"/>
                <a:hlinkClick r:id="rId3"/>
              </a:rPr>
              <a:t>nu.edu.pk</a:t>
            </a:r>
            <a:endParaRPr sz="3050" dirty="0">
              <a:latin typeface="Arial" panose="020B0604020202020204"/>
              <a:cs typeface="Arial" panose="020B0604020202020204"/>
            </a:endParaRPr>
          </a:p>
          <a:p>
            <a:pPr marL="12700" algn="ctr">
              <a:lnSpc>
                <a:spcPct val="100000"/>
              </a:lnSpc>
              <a:spcBef>
                <a:spcPts val="925"/>
              </a:spcBef>
            </a:pPr>
            <a:r>
              <a:rPr lang="en-US" sz="2200" spc="-5" dirty="0">
                <a:latin typeface="Arial" panose="020B0604020202020204"/>
                <a:cs typeface="Arial" panose="020B0604020202020204"/>
              </a:rPr>
              <a:t>Office Num: E-229</a:t>
            </a:r>
            <a:endParaRPr sz="2200" spc="-5" dirty="0">
              <a:latin typeface="Arial" panose="020B0604020202020204"/>
              <a:cs typeface="Arial" panose="020B0604020202020204"/>
            </a:endParaRPr>
          </a:p>
          <a:p>
            <a:pPr marL="12700" algn="ctr">
              <a:lnSpc>
                <a:spcPct val="100000"/>
              </a:lnSpc>
              <a:spcBef>
                <a:spcPts val="925"/>
              </a:spcBef>
            </a:pPr>
            <a:r>
              <a:rPr sz="2200" spc="-5" dirty="0">
                <a:latin typeface="Arial" panose="020B0604020202020204"/>
                <a:cs typeface="Arial" panose="020B0604020202020204"/>
              </a:rPr>
              <a:t>FAST School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of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Computing, FAST-NUCES,</a:t>
            </a:r>
            <a:r>
              <a:rPr sz="2200" spc="55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Lahore.</a:t>
            </a:r>
            <a:endParaRPr sz="2200" dirty="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2587625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Simple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Batch</a:t>
            </a:r>
            <a:r>
              <a:rPr u="heavy" spc="-125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217141" y="1707836"/>
            <a:ext cx="8145780" cy="39319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80670" marR="243840" indent="-268605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  <a:tab pos="882015" algn="l"/>
                <a:tab pos="6756400" algn="l"/>
              </a:tabLst>
            </a:pP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j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25" dirty="0">
                <a:latin typeface="Times New Roman" panose="02020603050405020304"/>
                <a:cs typeface="Times New Roman" panose="02020603050405020304"/>
              </a:rPr>
              <a:t>(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w</a:t>
            </a:r>
            <a:r>
              <a:rPr sz="2500" spc="7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4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 o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40" dirty="0">
                <a:latin typeface="Times New Roman" panose="02020603050405020304"/>
                <a:cs typeface="Times New Roman" panose="02020603050405020304"/>
              </a:rPr>
              <a:t>)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pu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30" dirty="0">
                <a:latin typeface="Times New Roman" panose="02020603050405020304"/>
                <a:cs typeface="Times New Roman" panose="02020603050405020304"/>
              </a:rPr>
              <a:t>r  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operator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2750">
              <a:latin typeface="Times New Roman" panose="02020603050405020304"/>
              <a:cs typeface="Times New Roman" panose="02020603050405020304"/>
            </a:endParaRPr>
          </a:p>
          <a:p>
            <a:pPr marL="280670" marR="495300" indent="-268605">
              <a:lnSpc>
                <a:spcPct val="101000"/>
              </a:lnSpc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  <a:tab pos="882015" algn="l"/>
                <a:tab pos="5939790" algn="l"/>
              </a:tabLst>
            </a:pP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The	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computer 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operator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place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batch</a:t>
            </a:r>
            <a:r>
              <a:rPr sz="2500" spc="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several	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jobs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on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input 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device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2750">
              <a:latin typeface="Times New Roman" panose="02020603050405020304"/>
              <a:cs typeface="Times New Roman" panose="02020603050405020304"/>
            </a:endParaRPr>
          </a:p>
          <a:p>
            <a:pPr marL="280670" marR="502920" indent="-268605">
              <a:lnSpc>
                <a:spcPct val="101000"/>
              </a:lnSpc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  <a:tab pos="7117080" algn="l"/>
              </a:tabLst>
            </a:pPr>
            <a:r>
              <a:rPr sz="2500" spc="-30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500" spc="2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65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2500" spc="4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spc="110" dirty="0">
                <a:latin typeface="Times New Roman" panose="02020603050405020304"/>
                <a:cs typeface="Times New Roman" panose="02020603050405020304"/>
              </a:rPr>
              <a:t>,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on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204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110" dirty="0">
                <a:latin typeface="Times New Roman" panose="02020603050405020304"/>
                <a:cs typeface="Times New Roman" panose="02020603050405020304"/>
              </a:rPr>
              <a:t>,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190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x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 o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25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h 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batch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275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Resident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monitor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main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500" spc="-160" dirty="0">
                <a:latin typeface="Times New Roman" panose="02020603050405020304"/>
                <a:cs typeface="Times New Roman" panose="02020603050405020304"/>
              </a:rPr>
              <a:t>available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2500" spc="1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execution</a:t>
            </a:r>
            <a:endParaRPr sz="25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258191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The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Resident</a:t>
            </a:r>
            <a:r>
              <a:rPr u="heavy" spc="-185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Monitor	</a:t>
            </a:r>
            <a:endParaRPr u="heavy" spc="-10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194364" y="1440096"/>
            <a:ext cx="7840980" cy="3611879"/>
          </a:xfrm>
          <a:prstGeom prst="rect">
            <a:avLst/>
          </a:prstGeom>
        </p:spPr>
        <p:txBody>
          <a:bodyPr vert="horz" wrap="square" lIns="0" tIns="198755" rIns="0" bIns="0" rtlCol="0">
            <a:spAutoFit/>
          </a:bodyPr>
          <a:lstStyle/>
          <a:p>
            <a:pPr marL="390525" indent="-377825">
              <a:lnSpc>
                <a:spcPct val="100000"/>
              </a:lnSpc>
              <a:spcBef>
                <a:spcPts val="1565"/>
              </a:spcBef>
              <a:buClr>
                <a:srgbClr val="D34816"/>
              </a:buClr>
              <a:buSzPct val="86000"/>
              <a:buFont typeface="Arial" panose="020B0604020202020204"/>
              <a:buChar char="•"/>
              <a:tabLst>
                <a:tab pos="389890" algn="l"/>
                <a:tab pos="390525" algn="l"/>
              </a:tabLst>
            </a:pP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Monitor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reads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job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one 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input</a:t>
            </a:r>
            <a:r>
              <a:rPr sz="2500" spc="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device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390525" indent="-377825">
              <a:lnSpc>
                <a:spcPct val="100000"/>
              </a:lnSpc>
              <a:spcBef>
                <a:spcPts val="1480"/>
              </a:spcBef>
              <a:buClr>
                <a:srgbClr val="D34816"/>
              </a:buClr>
              <a:buSzPct val="86000"/>
              <a:buFont typeface="Arial" panose="020B0604020202020204"/>
              <a:buChar char="•"/>
              <a:tabLst>
                <a:tab pos="389890" algn="l"/>
                <a:tab pos="390525" algn="l"/>
              </a:tabLst>
            </a:pP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Monitor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places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job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user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program</a:t>
            </a:r>
            <a:r>
              <a:rPr sz="2500" spc="1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area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390525" indent="-377825">
              <a:lnSpc>
                <a:spcPct val="100000"/>
              </a:lnSpc>
              <a:spcBef>
                <a:spcPts val="2180"/>
              </a:spcBef>
              <a:buClr>
                <a:srgbClr val="D34816"/>
              </a:buClr>
              <a:buSzPct val="86000"/>
              <a:buFont typeface="Arial" panose="020B0604020202020204"/>
              <a:buChar char="•"/>
              <a:tabLst>
                <a:tab pos="389890" algn="l"/>
                <a:tab pos="390525" algn="l"/>
                <a:tab pos="6824345" algn="l"/>
              </a:tabLst>
            </a:pPr>
            <a:r>
              <a:rPr sz="2500" spc="-30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on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10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2500" spc="2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12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500" spc="2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65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2500" spc="4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390525" indent="-377825">
              <a:lnSpc>
                <a:spcPct val="100000"/>
              </a:lnSpc>
              <a:spcBef>
                <a:spcPts val="1480"/>
              </a:spcBef>
              <a:buClr>
                <a:srgbClr val="D34816"/>
              </a:buClr>
              <a:buSzPct val="86000"/>
              <a:buFont typeface="Arial" panose="020B0604020202020204"/>
              <a:buChar char="•"/>
              <a:tabLst>
                <a:tab pos="389890" algn="l"/>
                <a:tab pos="390525" algn="l"/>
              </a:tabLst>
            </a:pP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Execution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user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continues</a:t>
            </a:r>
            <a:r>
              <a:rPr sz="25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50" dirty="0">
                <a:latin typeface="Times New Roman" panose="02020603050405020304"/>
                <a:cs typeface="Times New Roman" panose="02020603050405020304"/>
              </a:rPr>
              <a:t>until: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704215" lvl="1" indent="-377190">
              <a:lnSpc>
                <a:spcPct val="100000"/>
              </a:lnSpc>
              <a:spcBef>
                <a:spcPts val="1945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704215" algn="l"/>
                <a:tab pos="704850" algn="l"/>
              </a:tabLst>
            </a:pP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End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program</a:t>
            </a:r>
            <a:r>
              <a:rPr sz="2400" spc="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occurs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704215" lvl="1" indent="-377190">
              <a:lnSpc>
                <a:spcPct val="100000"/>
              </a:lnSpc>
              <a:spcBef>
                <a:spcPts val="1920"/>
              </a:spcBef>
              <a:buClr>
                <a:srgbClr val="9A2D1F"/>
              </a:buClr>
              <a:buSzPct val="83000"/>
              <a:buFont typeface="Arial" panose="020B0604020202020204"/>
              <a:buChar char="•"/>
              <a:tabLst>
                <a:tab pos="704215" algn="l"/>
                <a:tab pos="704850" algn="l"/>
              </a:tabLst>
            </a:pPr>
            <a:r>
              <a:rPr sz="2400" spc="-40" dirty="0">
                <a:latin typeface="Times New Roman" panose="02020603050405020304"/>
                <a:cs typeface="Times New Roman" panose="02020603050405020304"/>
              </a:rPr>
              <a:t>Error</a:t>
            </a:r>
            <a:r>
              <a:rPr sz="24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occurs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566545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Why </a:t>
            </a:r>
            <a:r>
              <a:rPr u="heavy" spc="10" dirty="0">
                <a:uFill>
                  <a:solidFill>
                    <a:srgbClr val="336699"/>
                  </a:solidFill>
                </a:uFill>
              </a:rPr>
              <a:t>study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operating</a:t>
            </a:r>
            <a:r>
              <a:rPr u="heavy" spc="-315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dirty="0">
                <a:uFill>
                  <a:solidFill>
                    <a:srgbClr val="336699"/>
                  </a:solidFill>
                </a:uFill>
              </a:rPr>
              <a:t>systems?	</a:t>
            </a:r>
            <a:endParaRPr u="heavy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1841" y="1468608"/>
            <a:ext cx="8139430" cy="42779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80670" marR="5080" indent="-268605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  <a:tab pos="6914515" algn="l"/>
              </a:tabLst>
            </a:pPr>
            <a:r>
              <a:rPr sz="2500" spc="-229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250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10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25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215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204" dirty="0">
                <a:latin typeface="Times New Roman" panose="02020603050405020304"/>
                <a:cs typeface="Times New Roman" panose="02020603050405020304"/>
              </a:rPr>
              <a:t>’</a:t>
            </a:r>
            <a:r>
              <a:rPr sz="250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305" dirty="0">
                <a:latin typeface="Times New Roman" panose="02020603050405020304"/>
                <a:cs typeface="Times New Roman" panose="02020603050405020304"/>
              </a:rPr>
              <a:t>“</a:t>
            </a:r>
            <a:r>
              <a:rPr sz="2500" spc="-295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oo</a:t>
            </a:r>
            <a:r>
              <a:rPr sz="2500" spc="-145" dirty="0">
                <a:latin typeface="Times New Roman" panose="02020603050405020304"/>
                <a:cs typeface="Times New Roman" panose="02020603050405020304"/>
              </a:rPr>
              <a:t>k</a:t>
            </a:r>
            <a:r>
              <a:rPr sz="25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w</a:t>
            </a:r>
            <a:r>
              <a:rPr sz="25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5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145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500" spc="-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ss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g  </a:t>
            </a:r>
            <a:r>
              <a:rPr sz="2500" spc="-210" dirty="0">
                <a:latin typeface="Times New Roman" panose="02020603050405020304"/>
                <a:cs typeface="Times New Roman" panose="02020603050405020304"/>
              </a:rPr>
              <a:t>is” </a:t>
            </a:r>
            <a:r>
              <a:rPr sz="2500" spc="15" dirty="0">
                <a:latin typeface="Times New Roman" panose="02020603050405020304"/>
                <a:cs typeface="Times New Roman" panose="02020603050405020304"/>
              </a:rPr>
              <a:t>– </a:t>
            </a:r>
            <a:r>
              <a:rPr sz="2500" spc="-35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was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right for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tradeoffs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45" dirty="0">
                <a:latin typeface="Times New Roman" panose="02020603050405020304"/>
                <a:cs typeface="Times New Roman" panose="02020603050405020304"/>
              </a:rPr>
              <a:t>time,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but </a:t>
            </a:r>
            <a:r>
              <a:rPr sz="2500" spc="-45" dirty="0">
                <a:latin typeface="Times New Roman" panose="02020603050405020304"/>
                <a:cs typeface="Times New Roman" panose="02020603050405020304"/>
              </a:rPr>
              <a:t>not</a:t>
            </a:r>
            <a:r>
              <a:rPr sz="250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anymore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9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Point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is: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have </a:t>
            </a:r>
            <a:r>
              <a:rPr sz="2500" spc="-3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change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changing</a:t>
            </a:r>
            <a:r>
              <a:rPr sz="2500" spc="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technology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8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Situation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today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much like </a:t>
            </a:r>
            <a:r>
              <a:rPr sz="2500" spc="-35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500" spc="-165" dirty="0">
                <a:latin typeface="Times New Roman" panose="02020603050405020304"/>
                <a:cs typeface="Times New Roman" panose="02020603050405020304"/>
              </a:rPr>
              <a:t>was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late</a:t>
            </a:r>
            <a:r>
              <a:rPr sz="2500" spc="2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60’s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7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OS’s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today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are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enormous,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complex</a:t>
            </a:r>
            <a:r>
              <a:rPr sz="2500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things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100k's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lines </a:t>
            </a:r>
            <a:r>
              <a:rPr sz="2400" spc="-35" dirty="0">
                <a:latin typeface="Times New Roman" panose="02020603050405020304"/>
                <a:cs typeface="Times New Roman" panose="02020603050405020304"/>
              </a:rPr>
              <a:t>(or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&gt;1M</a:t>
            </a:r>
            <a:r>
              <a:rPr sz="2400" spc="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lines)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7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Windows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NT </a:t>
            </a:r>
            <a:r>
              <a:rPr sz="2400" spc="-14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20M</a:t>
            </a:r>
            <a:r>
              <a:rPr sz="2400" spc="1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lines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6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Windows2000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and Windows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XP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are about 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40M</a:t>
            </a:r>
            <a:r>
              <a:rPr sz="24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lines.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marR="767080" indent="-268605">
              <a:lnSpc>
                <a:spcPct val="101000"/>
              </a:lnSpc>
              <a:spcBef>
                <a:spcPts val="52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204" dirty="0">
                <a:latin typeface="Times New Roman" panose="02020603050405020304"/>
                <a:cs typeface="Times New Roman" panose="02020603050405020304"/>
              </a:rPr>
              <a:t>Key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aspect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this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course, 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understand 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OS’s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so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we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can simplify  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them!</a:t>
            </a:r>
            <a:endParaRPr sz="25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190625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15" dirty="0">
                <a:uFill>
                  <a:solidFill>
                    <a:srgbClr val="336699"/>
                  </a:solidFill>
                </a:uFill>
              </a:rPr>
              <a:t>Beyond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batch 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processing</a:t>
            </a:r>
            <a:r>
              <a:rPr u="heavy" spc="-165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systems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1841" y="1902975"/>
            <a:ext cx="7359650" cy="232283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13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Era of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Timesharing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2500" spc="-1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Multiprogramming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39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Multiprogramming-Execute 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multiple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jobs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simultaneously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39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Timesharing-Processor’s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shared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among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multiple</a:t>
            </a:r>
            <a:r>
              <a:rPr sz="2500" spc="1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users</a:t>
            </a:r>
            <a:endParaRPr sz="25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2897505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Multiprogramming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50286" y="1264785"/>
            <a:ext cx="7195820" cy="1392555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281940" indent="-269875">
              <a:lnSpc>
                <a:spcPct val="100000"/>
              </a:lnSpc>
              <a:spcBef>
                <a:spcPts val="68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Execute 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multiple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jobs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simultaneously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1940" indent="-269875">
              <a:lnSpc>
                <a:spcPct val="100000"/>
              </a:lnSpc>
              <a:spcBef>
                <a:spcPts val="59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But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CPU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execute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single 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instruction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time???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1940" indent="-269875">
              <a:lnSpc>
                <a:spcPct val="100000"/>
              </a:lnSpc>
              <a:spcBef>
                <a:spcPts val="58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500" spc="-45" dirty="0">
                <a:latin typeface="Times New Roman" panose="02020603050405020304"/>
                <a:cs typeface="Times New Roman" panose="02020603050405020304"/>
              </a:rPr>
              <a:t>One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job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use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CPU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while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45" dirty="0">
                <a:latin typeface="Times New Roman" panose="02020603050405020304"/>
                <a:cs typeface="Times New Roman" panose="02020603050405020304"/>
              </a:rPr>
              <a:t>other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waiting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2500" spc="1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150" dirty="0">
                <a:latin typeface="Times New Roman" panose="02020603050405020304"/>
                <a:cs typeface="Times New Roman" panose="02020603050405020304"/>
              </a:rPr>
              <a:t>I/O</a:t>
            </a:r>
            <a:endParaRPr sz="25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974260" y="3646306"/>
            <a:ext cx="6090778" cy="202837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587571" y="5856806"/>
            <a:ext cx="5287010" cy="903605"/>
          </a:xfrm>
          <a:prstGeom prst="rect">
            <a:avLst/>
          </a:prstGeom>
        </p:spPr>
        <p:txBody>
          <a:bodyPr vert="horz" wrap="square" lIns="0" tIns="85090" rIns="0" bIns="0" rtlCol="0">
            <a:spAutoFit/>
          </a:bodyPr>
          <a:lstStyle/>
          <a:p>
            <a:pPr marL="347980" indent="-335915">
              <a:lnSpc>
                <a:spcPct val="100000"/>
              </a:lnSpc>
              <a:spcBef>
                <a:spcPts val="670"/>
              </a:spcBef>
              <a:buChar char="•"/>
              <a:tabLst>
                <a:tab pos="347980" algn="l"/>
                <a:tab pos="348615" algn="l"/>
              </a:tabLst>
            </a:pPr>
            <a:r>
              <a:rPr sz="2400" spc="10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Small </a:t>
            </a:r>
            <a:r>
              <a:rPr sz="2400" spc="5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jobs not delayed by large</a:t>
            </a:r>
            <a:r>
              <a:rPr sz="2400" spc="-5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400" spc="5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jobs</a:t>
            </a:r>
            <a:endParaRPr sz="2400">
              <a:latin typeface="Arial" panose="020B0604020202020204"/>
              <a:cs typeface="Arial" panose="020B0604020202020204"/>
            </a:endParaRPr>
          </a:p>
          <a:p>
            <a:pPr marL="347980" indent="-335915">
              <a:lnSpc>
                <a:spcPct val="100000"/>
              </a:lnSpc>
              <a:spcBef>
                <a:spcPts val="575"/>
              </a:spcBef>
              <a:buChar char="•"/>
              <a:tabLst>
                <a:tab pos="347980" algn="l"/>
                <a:tab pos="348615" algn="l"/>
              </a:tabLst>
            </a:pPr>
            <a:r>
              <a:rPr sz="2400" spc="5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Context</a:t>
            </a:r>
            <a:r>
              <a:rPr sz="2400" spc="35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400" spc="5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switching</a:t>
            </a:r>
            <a:endParaRPr sz="24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68895" y="458250"/>
            <a:ext cx="788924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3955415" algn="l"/>
              </a:tabLst>
            </a:pPr>
            <a:r>
              <a:rPr spc="5" dirty="0"/>
              <a:t>Requirements</a:t>
            </a:r>
            <a:r>
              <a:rPr dirty="0"/>
              <a:t> for	</a:t>
            </a:r>
            <a:r>
              <a:rPr spc="5" dirty="0"/>
              <a:t>Multiprogramming</a:t>
            </a:r>
            <a:endParaRPr spc="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451841" y="1362768"/>
            <a:ext cx="7630795" cy="4877435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60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Hardware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40" dirty="0">
                <a:latin typeface="Times New Roman" panose="02020603050405020304"/>
                <a:cs typeface="Times New Roman" panose="02020603050405020304"/>
              </a:rPr>
              <a:t>support: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135" dirty="0">
                <a:latin typeface="Times New Roman" panose="02020603050405020304"/>
                <a:cs typeface="Times New Roman" panose="02020603050405020304"/>
              </a:rPr>
              <a:t>I/O </a:t>
            </a:r>
            <a:r>
              <a:rPr sz="2400" spc="-40" dirty="0">
                <a:latin typeface="Times New Roman" panose="02020603050405020304"/>
                <a:cs typeface="Times New Roman" panose="02020603050405020304"/>
              </a:rPr>
              <a:t>interrupts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(possibly)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DMA(Direct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memory</a:t>
            </a:r>
            <a:r>
              <a:rPr sz="2400" spc="-1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access)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821690" marR="5080" lvl="2" indent="-226060">
              <a:lnSpc>
                <a:spcPct val="102000"/>
              </a:lnSpc>
              <a:spcBef>
                <a:spcPts val="495"/>
              </a:spcBef>
              <a:buClr>
                <a:srgbClr val="E6B1AA"/>
              </a:buClr>
              <a:buSzPct val="85000"/>
              <a:buFont typeface="Webdings" panose="05030102010509060703"/>
              <a:buChar char=""/>
              <a:tabLst>
                <a:tab pos="822325" algn="l"/>
              </a:tabLst>
            </a:pPr>
            <a:r>
              <a:rPr sz="1950" spc="-114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1950" spc="-70" dirty="0">
                <a:latin typeface="Times New Roman" panose="02020603050405020304"/>
                <a:cs typeface="Times New Roman" panose="02020603050405020304"/>
              </a:rPr>
              <a:t>requests </a:t>
            </a:r>
            <a:r>
              <a:rPr sz="1950" spc="60" dirty="0">
                <a:latin typeface="Times New Roman" panose="02020603050405020304"/>
                <a:cs typeface="Times New Roman" panose="02020603050405020304"/>
              </a:rPr>
              <a:t>I/O, </a:t>
            </a:r>
            <a:r>
              <a:rPr sz="1950" spc="-105" dirty="0">
                <a:latin typeface="Times New Roman" panose="02020603050405020304"/>
                <a:cs typeface="Times New Roman" panose="02020603050405020304"/>
              </a:rPr>
              <a:t>goes </a:t>
            </a:r>
            <a:r>
              <a:rPr sz="1950" spc="-110" dirty="0">
                <a:latin typeface="Times New Roman" panose="02020603050405020304"/>
                <a:cs typeface="Times New Roman" panose="02020603050405020304"/>
              </a:rPr>
              <a:t>back </a:t>
            </a:r>
            <a:r>
              <a:rPr sz="1950" spc="-2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1950" spc="-60" dirty="0">
                <a:latin typeface="Times New Roman" panose="02020603050405020304"/>
                <a:cs typeface="Times New Roman" panose="02020603050405020304"/>
              </a:rPr>
              <a:t>computing, </a:t>
            </a:r>
            <a:r>
              <a:rPr sz="1950" spc="-85" dirty="0">
                <a:latin typeface="Times New Roman" panose="02020603050405020304"/>
                <a:cs typeface="Times New Roman" panose="02020603050405020304"/>
              </a:rPr>
              <a:t>gets </a:t>
            </a:r>
            <a:r>
              <a:rPr sz="1950" spc="-20" dirty="0">
                <a:latin typeface="Times New Roman" panose="02020603050405020304"/>
                <a:cs typeface="Times New Roman" panose="02020603050405020304"/>
              </a:rPr>
              <a:t>interrupt </a:t>
            </a:r>
            <a:r>
              <a:rPr sz="1950" spc="-85" dirty="0">
                <a:latin typeface="Times New Roman" panose="02020603050405020304"/>
                <a:cs typeface="Times New Roman" panose="02020603050405020304"/>
              </a:rPr>
              <a:t>when </a:t>
            </a:r>
            <a:r>
              <a:rPr sz="1950" spc="114" dirty="0">
                <a:latin typeface="Times New Roman" panose="02020603050405020304"/>
                <a:cs typeface="Times New Roman" panose="02020603050405020304"/>
              </a:rPr>
              <a:t>I/O </a:t>
            </a:r>
            <a:r>
              <a:rPr sz="1950" spc="-95" dirty="0">
                <a:latin typeface="Times New Roman" panose="02020603050405020304"/>
                <a:cs typeface="Times New Roman" panose="02020603050405020304"/>
              </a:rPr>
              <a:t>device  </a:t>
            </a:r>
            <a:r>
              <a:rPr sz="1950" spc="-105" dirty="0">
                <a:latin typeface="Times New Roman" panose="02020603050405020304"/>
                <a:cs typeface="Times New Roman" panose="02020603050405020304"/>
              </a:rPr>
              <a:t>finishes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0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Memory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management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several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ready-to-run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jobs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must be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kept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memory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6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protection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(data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240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programs)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6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Software 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support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50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OS: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060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Job</a:t>
            </a:r>
            <a:r>
              <a:rPr sz="240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35" dirty="0">
                <a:latin typeface="Times New Roman" panose="02020603050405020304"/>
                <a:cs typeface="Times New Roman" panose="02020603050405020304"/>
              </a:rPr>
              <a:t>Scheduling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821690" lvl="2" indent="-226060">
              <a:lnSpc>
                <a:spcPct val="100000"/>
              </a:lnSpc>
              <a:spcBef>
                <a:spcPts val="535"/>
              </a:spcBef>
              <a:buClr>
                <a:srgbClr val="E6B1AA"/>
              </a:buClr>
              <a:buSzPct val="85000"/>
              <a:buFont typeface="Webdings" panose="05030102010509060703"/>
              <a:buChar char=""/>
              <a:tabLst>
                <a:tab pos="822325" algn="l"/>
              </a:tabLst>
            </a:pPr>
            <a:r>
              <a:rPr sz="1950" spc="-85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1950" spc="-90" dirty="0">
                <a:latin typeface="Times New Roman" panose="02020603050405020304"/>
                <a:cs typeface="Times New Roman" panose="02020603050405020304"/>
              </a:rPr>
              <a:t>ready </a:t>
            </a:r>
            <a:r>
              <a:rPr sz="1950" spc="-100" dirty="0">
                <a:latin typeface="Times New Roman" panose="02020603050405020304"/>
                <a:cs typeface="Times New Roman" panose="02020603050405020304"/>
              </a:rPr>
              <a:t>jobs </a:t>
            </a:r>
            <a:r>
              <a:rPr sz="1950" spc="-90" dirty="0">
                <a:latin typeface="Times New Roman" panose="02020603050405020304"/>
                <a:cs typeface="Times New Roman" panose="02020603050405020304"/>
              </a:rPr>
              <a:t>should </a:t>
            </a:r>
            <a:r>
              <a:rPr sz="1950" spc="-80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1950" spc="-65" dirty="0">
                <a:latin typeface="Times New Roman" panose="02020603050405020304"/>
                <a:cs typeface="Times New Roman" panose="02020603050405020304"/>
              </a:rPr>
              <a:t>brought </a:t>
            </a:r>
            <a:r>
              <a:rPr sz="1950" spc="-20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1950" spc="1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70" dirty="0">
                <a:latin typeface="Times New Roman" panose="02020603050405020304"/>
                <a:cs typeface="Times New Roman" panose="02020603050405020304"/>
              </a:rPr>
              <a:t>memory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29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CPU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Scheduling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821690" lvl="2" indent="-226060">
              <a:lnSpc>
                <a:spcPct val="100000"/>
              </a:lnSpc>
              <a:spcBef>
                <a:spcPts val="545"/>
              </a:spcBef>
              <a:buClr>
                <a:srgbClr val="E6B1AA"/>
              </a:buClr>
              <a:buSzPct val="85000"/>
              <a:buFont typeface="Webdings" panose="05030102010509060703"/>
              <a:buChar char=""/>
              <a:tabLst>
                <a:tab pos="822325" algn="l"/>
              </a:tabLst>
            </a:pPr>
            <a:r>
              <a:rPr sz="1950" spc="-85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1950" spc="-65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1950" spc="-114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950" spc="-2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1950" spc="-80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1950" spc="-20" dirty="0">
                <a:latin typeface="Times New Roman" panose="02020603050405020304"/>
                <a:cs typeface="Times New Roman" panose="02020603050405020304"/>
              </a:rPr>
              <a:t>run</a:t>
            </a:r>
            <a:r>
              <a:rPr sz="1950" spc="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40" dirty="0">
                <a:latin typeface="Times New Roman" panose="02020603050405020304"/>
                <a:cs typeface="Times New Roman" panose="02020603050405020304"/>
              </a:rPr>
              <a:t>next</a:t>
            </a:r>
            <a:endParaRPr sz="195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2897505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Multiprogramming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0286" y="1723190"/>
            <a:ext cx="7302500" cy="246316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81940" indent="-269875">
              <a:lnSpc>
                <a:spcPct val="100000"/>
              </a:lnSpc>
              <a:spcBef>
                <a:spcPts val="13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What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Performance</a:t>
            </a:r>
            <a:r>
              <a:rPr sz="2500" spc="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criteria?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buChar char=""/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har char=""/>
            </a:pP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281940" indent="-268605">
              <a:lnSpc>
                <a:spcPct val="100000"/>
              </a:lnSpc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Turn-Around</a:t>
            </a:r>
            <a:r>
              <a:rPr sz="2500" spc="-4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Time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1815" marR="5080" indent="-226060">
              <a:lnSpc>
                <a:spcPct val="101000"/>
              </a:lnSpc>
              <a:spcBef>
                <a:spcPts val="460"/>
              </a:spcBef>
            </a:pPr>
            <a:r>
              <a:rPr sz="2000" spc="-890" dirty="0">
                <a:solidFill>
                  <a:srgbClr val="9A2D1F"/>
                </a:solidFill>
                <a:latin typeface="Webdings" panose="05030102010509060703"/>
                <a:cs typeface="Webdings" panose="05030102010509060703"/>
              </a:rPr>
              <a:t></a:t>
            </a:r>
            <a:r>
              <a:rPr sz="2000" spc="165" dirty="0">
                <a:solidFill>
                  <a:srgbClr val="9A2D1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length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between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start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job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when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output </a:t>
            </a:r>
            <a:r>
              <a:rPr sz="2400" spc="-165" dirty="0">
                <a:latin typeface="Times New Roman" panose="02020603050405020304"/>
                <a:cs typeface="Times New Roman" panose="02020603050405020304"/>
              </a:rPr>
              <a:t>was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done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945005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Time Sharing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</a:t>
            </a:r>
            <a:r>
              <a:rPr u="heavy" spc="-235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(TSS)	</a:t>
            </a:r>
            <a:endParaRPr u="heavy" spc="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317763" y="1450397"/>
            <a:ext cx="8390890" cy="26993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9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0670" algn="l"/>
                <a:tab pos="281305" algn="l"/>
              </a:tabLst>
            </a:pPr>
            <a:r>
              <a:rPr sz="2200" spc="-5" dirty="0">
                <a:latin typeface="Arial" panose="020B0604020202020204"/>
                <a:cs typeface="Arial" panose="020B0604020202020204"/>
              </a:rPr>
              <a:t>Processor’s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time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is shared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among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multiple</a:t>
            </a:r>
            <a:r>
              <a:rPr sz="2200" spc="25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users</a:t>
            </a:r>
            <a:endParaRPr sz="22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3550">
              <a:latin typeface="Arial" panose="020B0604020202020204"/>
              <a:cs typeface="Arial" panose="020B0604020202020204"/>
            </a:endParaRPr>
          </a:p>
          <a:p>
            <a:pPr marL="280670" marR="5080" indent="-268605">
              <a:lnSpc>
                <a:spcPct val="100000"/>
              </a:lnSpc>
              <a:spcBef>
                <a:spcPts val="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0670" algn="l"/>
                <a:tab pos="281305" algn="l"/>
                <a:tab pos="7493000" algn="l"/>
              </a:tabLst>
            </a:pPr>
            <a:r>
              <a:rPr sz="2200" spc="-10" dirty="0">
                <a:latin typeface="Arial" panose="020B0604020202020204"/>
                <a:cs typeface="Arial" panose="020B0604020202020204"/>
              </a:rPr>
              <a:t>U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se</a:t>
            </a:r>
            <a:r>
              <a:rPr sz="2200" spc="10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c</a:t>
            </a:r>
            <a:r>
              <a:rPr sz="2200" dirty="0">
                <a:latin typeface="Arial" panose="020B0604020202020204"/>
                <a:cs typeface="Arial" panose="020B0604020202020204"/>
              </a:rPr>
              <a:t>he</a:t>
            </a:r>
            <a:r>
              <a:rPr sz="2200" spc="-20" dirty="0">
                <a:latin typeface="Arial" panose="020B0604020202020204"/>
                <a:cs typeface="Arial" panose="020B0604020202020204"/>
              </a:rPr>
              <a:t>a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p</a:t>
            </a:r>
            <a:r>
              <a:rPr sz="2200" spc="10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25" dirty="0">
                <a:latin typeface="Arial" panose="020B0604020202020204"/>
                <a:cs typeface="Arial" panose="020B0604020202020204"/>
              </a:rPr>
              <a:t>t</a:t>
            </a:r>
            <a:r>
              <a:rPr sz="2200" dirty="0">
                <a:latin typeface="Arial" panose="020B0604020202020204"/>
                <a:cs typeface="Arial" panose="020B0604020202020204"/>
              </a:rPr>
              <a:t>e</a:t>
            </a:r>
            <a:r>
              <a:rPr sz="2200" spc="-15" dirty="0">
                <a:latin typeface="Arial" panose="020B0604020202020204"/>
                <a:cs typeface="Arial" panose="020B0604020202020204"/>
              </a:rPr>
              <a:t>r</a:t>
            </a:r>
            <a:r>
              <a:rPr sz="2200" spc="10" dirty="0">
                <a:latin typeface="Arial" panose="020B0604020202020204"/>
                <a:cs typeface="Arial" panose="020B0604020202020204"/>
              </a:rPr>
              <a:t>m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i</a:t>
            </a:r>
            <a:r>
              <a:rPr sz="2200" dirty="0">
                <a:latin typeface="Arial" panose="020B0604020202020204"/>
                <a:cs typeface="Arial" panose="020B0604020202020204"/>
              </a:rPr>
              <a:t>n</a:t>
            </a:r>
            <a:r>
              <a:rPr sz="2200" spc="-20" dirty="0">
                <a:latin typeface="Arial" panose="020B0604020202020204"/>
                <a:cs typeface="Arial" panose="020B0604020202020204"/>
              </a:rPr>
              <a:t>a</a:t>
            </a:r>
            <a:r>
              <a:rPr sz="2200" spc="10" dirty="0">
                <a:latin typeface="Arial" panose="020B0604020202020204"/>
                <a:cs typeface="Arial" panose="020B0604020202020204"/>
              </a:rPr>
              <a:t>l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s</a:t>
            </a:r>
            <a:r>
              <a:rPr sz="2200" spc="-20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to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10" dirty="0">
                <a:latin typeface="Arial" panose="020B0604020202020204"/>
                <a:cs typeface="Arial" panose="020B0604020202020204"/>
              </a:rPr>
              <a:t>l</a:t>
            </a:r>
            <a:r>
              <a:rPr sz="2200" spc="-20" dirty="0">
                <a:latin typeface="Arial" panose="020B0604020202020204"/>
                <a:cs typeface="Arial" panose="020B0604020202020204"/>
              </a:rPr>
              <a:t>e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t</a:t>
            </a:r>
            <a:r>
              <a:rPr sz="2200" spc="5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15" dirty="0">
                <a:latin typeface="Arial" panose="020B0604020202020204"/>
                <a:cs typeface="Arial" panose="020B0604020202020204"/>
              </a:rPr>
              <a:t>m</a:t>
            </a:r>
            <a:r>
              <a:rPr sz="2200" spc="-20" dirty="0">
                <a:latin typeface="Arial" panose="020B0604020202020204"/>
                <a:cs typeface="Arial" panose="020B0604020202020204"/>
              </a:rPr>
              <a:t>u</a:t>
            </a:r>
            <a:r>
              <a:rPr sz="2200" spc="10" dirty="0">
                <a:latin typeface="Arial" panose="020B0604020202020204"/>
                <a:cs typeface="Arial" panose="020B0604020202020204"/>
              </a:rPr>
              <a:t>l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t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i</a:t>
            </a:r>
            <a:r>
              <a:rPr sz="2200" dirty="0">
                <a:latin typeface="Arial" panose="020B0604020202020204"/>
                <a:cs typeface="Arial" panose="020B0604020202020204"/>
              </a:rPr>
              <a:t>p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l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e</a:t>
            </a:r>
            <a:r>
              <a:rPr sz="2200" spc="10" dirty="0">
                <a:latin typeface="Arial" panose="020B0604020202020204"/>
                <a:cs typeface="Arial" panose="020B0604020202020204"/>
              </a:rPr>
              <a:t> </a:t>
            </a:r>
            <a:r>
              <a:rPr sz="2200" dirty="0">
                <a:latin typeface="Arial" panose="020B0604020202020204"/>
                <a:cs typeface="Arial" panose="020B0604020202020204"/>
              </a:rPr>
              <a:t>u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s</a:t>
            </a:r>
            <a:r>
              <a:rPr sz="2200" dirty="0">
                <a:latin typeface="Arial" panose="020B0604020202020204"/>
                <a:cs typeface="Arial" panose="020B0604020202020204"/>
              </a:rPr>
              <a:t>e</a:t>
            </a:r>
            <a:r>
              <a:rPr sz="2200" spc="-15" dirty="0">
                <a:latin typeface="Arial" panose="020B0604020202020204"/>
                <a:cs typeface="Arial" panose="020B0604020202020204"/>
              </a:rPr>
              <a:t>r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s</a:t>
            </a:r>
            <a:r>
              <a:rPr sz="2200" spc="-20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i</a:t>
            </a:r>
            <a:r>
              <a:rPr sz="2200" dirty="0">
                <a:latin typeface="Arial" panose="020B0604020202020204"/>
                <a:cs typeface="Arial" panose="020B0604020202020204"/>
              </a:rPr>
              <a:t>n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t</a:t>
            </a:r>
            <a:r>
              <a:rPr sz="2200" dirty="0">
                <a:latin typeface="Arial" panose="020B0604020202020204"/>
                <a:cs typeface="Arial" panose="020B0604020202020204"/>
              </a:rPr>
              <a:t>e</a:t>
            </a:r>
            <a:r>
              <a:rPr sz="2200" spc="-15" dirty="0">
                <a:latin typeface="Arial" panose="020B0604020202020204"/>
                <a:cs typeface="Arial" panose="020B0604020202020204"/>
              </a:rPr>
              <a:t>r</a:t>
            </a:r>
            <a:r>
              <a:rPr sz="2200" dirty="0">
                <a:latin typeface="Arial" panose="020B0604020202020204"/>
                <a:cs typeface="Arial" panose="020B0604020202020204"/>
              </a:rPr>
              <a:t>a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ct</a:t>
            </a:r>
            <a:r>
              <a:rPr sz="2200" spc="-15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wi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th</a:t>
            </a:r>
            <a:r>
              <a:rPr sz="2200" spc="10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t</a:t>
            </a:r>
            <a:r>
              <a:rPr sz="2200" spc="-20" dirty="0">
                <a:latin typeface="Arial" panose="020B0604020202020204"/>
                <a:cs typeface="Arial" panose="020B0604020202020204"/>
              </a:rPr>
              <a:t>h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e</a:t>
            </a:r>
            <a:r>
              <a:rPr sz="2200" dirty="0">
                <a:latin typeface="Arial" panose="020B0604020202020204"/>
                <a:cs typeface="Arial" panose="020B0604020202020204"/>
              </a:rPr>
              <a:t>	</a:t>
            </a:r>
            <a:r>
              <a:rPr sz="2200" spc="15" dirty="0">
                <a:latin typeface="Arial" panose="020B0604020202020204"/>
                <a:cs typeface="Arial" panose="020B0604020202020204"/>
              </a:rPr>
              <a:t>s</a:t>
            </a:r>
            <a:r>
              <a:rPr sz="2200" spc="-30" dirty="0">
                <a:latin typeface="Arial" panose="020B0604020202020204"/>
                <a:cs typeface="Arial" panose="020B0604020202020204"/>
              </a:rPr>
              <a:t>y</a:t>
            </a:r>
            <a:r>
              <a:rPr sz="2200" spc="15" dirty="0">
                <a:latin typeface="Arial" panose="020B0604020202020204"/>
                <a:cs typeface="Arial" panose="020B0604020202020204"/>
              </a:rPr>
              <a:t>s</a:t>
            </a:r>
            <a:r>
              <a:rPr sz="2200" spc="-25" dirty="0">
                <a:latin typeface="Arial" panose="020B0604020202020204"/>
                <a:cs typeface="Arial" panose="020B0604020202020204"/>
              </a:rPr>
              <a:t>t</a:t>
            </a:r>
            <a:r>
              <a:rPr sz="2200" dirty="0">
                <a:latin typeface="Arial" panose="020B0604020202020204"/>
                <a:cs typeface="Arial" panose="020B0604020202020204"/>
              </a:rPr>
              <a:t>e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m  </a:t>
            </a:r>
            <a:r>
              <a:rPr sz="2200" dirty="0">
                <a:latin typeface="Arial" panose="020B0604020202020204"/>
                <a:cs typeface="Arial" panose="020B0604020202020204"/>
              </a:rPr>
              <a:t>at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the same</a:t>
            </a:r>
            <a:r>
              <a:rPr sz="2200" spc="-35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time</a:t>
            </a:r>
            <a:endParaRPr sz="22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3250">
              <a:latin typeface="Arial" panose="020B0604020202020204"/>
              <a:cs typeface="Arial" panose="020B0604020202020204"/>
            </a:endParaRPr>
          </a:p>
          <a:p>
            <a:pPr marL="280670" marR="932815" indent="-268605">
              <a:lnSpc>
                <a:spcPct val="100000"/>
              </a:lnSpc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0670" algn="l"/>
                <a:tab pos="281305" algn="l"/>
              </a:tabLst>
            </a:pPr>
            <a:r>
              <a:rPr sz="2200" spc="-5" dirty="0">
                <a:latin typeface="Arial" panose="020B0604020202020204"/>
                <a:cs typeface="Arial" panose="020B0604020202020204"/>
              </a:rPr>
              <a:t>OS does timesharing to give illusion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of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each </a:t>
            </a:r>
            <a:r>
              <a:rPr sz="2200" dirty="0">
                <a:latin typeface="Arial" panose="020B0604020202020204"/>
                <a:cs typeface="Arial" panose="020B0604020202020204"/>
              </a:rPr>
              <a:t>user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has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own  computer</a:t>
            </a:r>
            <a:endParaRPr sz="22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945005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Time Sharing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</a:t>
            </a:r>
            <a:r>
              <a:rPr u="heavy" spc="-235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(TSS)	</a:t>
            </a:r>
            <a:endParaRPr u="heavy" spc="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1841" y="1559378"/>
            <a:ext cx="7212330" cy="4274185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60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sharing </a:t>
            </a:r>
            <a:r>
              <a:rPr sz="2500" spc="-165" dirty="0">
                <a:latin typeface="Times New Roman" panose="02020603050405020304"/>
                <a:cs typeface="Times New Roman" panose="02020603050405020304"/>
              </a:rPr>
              <a:t>was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achieved </a:t>
            </a:r>
            <a:r>
              <a:rPr sz="2500" spc="-180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resource</a:t>
            </a:r>
            <a:r>
              <a:rPr sz="2500" spc="3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sharing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40" dirty="0">
                <a:latin typeface="Times New Roman" panose="02020603050405020304"/>
                <a:cs typeface="Times New Roman" panose="02020603050405020304"/>
              </a:rPr>
              <a:t>e.g,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CPU 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among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jobs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5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Performance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measured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500" spc="-50" dirty="0">
                <a:latin typeface="Times New Roman" panose="02020603050405020304"/>
                <a:cs typeface="Times New Roman" panose="02020603050405020304"/>
              </a:rPr>
              <a:t>terms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Response</a:t>
            </a:r>
            <a:r>
              <a:rPr sz="2500" spc="-2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Time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marR="311150" lvl="1" indent="-226060">
              <a:lnSpc>
                <a:spcPct val="101000"/>
              </a:lnSpc>
              <a:spcBef>
                <a:spcPts val="46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length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between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start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job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first  </a:t>
            </a: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output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7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Utilization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still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problem.Why?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lvl="1" indent="-226695">
              <a:lnSpc>
                <a:spcPct val="100000"/>
              </a:lnSpc>
              <a:spcBef>
                <a:spcPts val="485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CPU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sacrificed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get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better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response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2400" spc="1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users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550545" marR="5080" lvl="1" indent="-226060">
              <a:lnSpc>
                <a:spcPct val="101000"/>
              </a:lnSpc>
              <a:spcBef>
                <a:spcPts val="430"/>
              </a:spcBef>
              <a:buClr>
                <a:srgbClr val="9A2D1F"/>
              </a:buClr>
              <a:buSzPct val="83000"/>
              <a:buFont typeface="Webdings" panose="05030102010509060703"/>
              <a:buChar char=""/>
              <a:tabLst>
                <a:tab pos="551180" algn="l"/>
              </a:tabLst>
            </a:pP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CPU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still </a:t>
            </a:r>
            <a:r>
              <a:rPr sz="2400" spc="-165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400" spc="-60" dirty="0">
                <a:latin typeface="Times New Roman" panose="02020603050405020304"/>
                <a:cs typeface="Times New Roman" panose="02020603050405020304"/>
              </a:rPr>
              <a:t>wait,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while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slower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user </a:t>
            </a:r>
            <a:r>
              <a:rPr sz="2400" spc="-16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entering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on 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keyboard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57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20" dirty="0">
                <a:latin typeface="Times New Roman" panose="02020603050405020304"/>
                <a:cs typeface="Times New Roman" panose="02020603050405020304"/>
              </a:rPr>
              <a:t>Other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jobs 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must </a:t>
            </a:r>
            <a:r>
              <a:rPr sz="2500" spc="-25" dirty="0">
                <a:latin typeface="Times New Roman" panose="02020603050405020304"/>
                <a:cs typeface="Times New Roman" panose="02020603050405020304"/>
              </a:rPr>
              <a:t>run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during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this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time</a:t>
            </a:r>
            <a:endParaRPr sz="25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2677795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Personal</a:t>
            </a:r>
            <a:r>
              <a:rPr u="heavy" spc="-100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Computing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1841" y="1613396"/>
            <a:ext cx="7624445" cy="35128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80670" indent="-268605">
              <a:lnSpc>
                <a:spcPct val="100000"/>
              </a:lnSpc>
              <a:spcBef>
                <a:spcPts val="13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Computers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are cheap, </a:t>
            </a:r>
            <a:r>
              <a:rPr sz="2500" spc="-145" dirty="0">
                <a:latin typeface="Times New Roman" panose="02020603050405020304"/>
                <a:cs typeface="Times New Roman" panose="02020603050405020304"/>
              </a:rPr>
              <a:t>so </a:t>
            </a: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give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everyone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computer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0670" indent="-268605">
              <a:lnSpc>
                <a:spcPct val="100000"/>
              </a:lnSpc>
              <a:spcBef>
                <a:spcPts val="210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Initially,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became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subroutine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library </a:t>
            </a: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again</a:t>
            </a:r>
            <a:r>
              <a:rPr sz="2500" spc="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60" dirty="0">
                <a:latin typeface="Times New Roman" panose="02020603050405020304"/>
                <a:cs typeface="Times New Roman" panose="02020603050405020304"/>
              </a:rPr>
              <a:t>(MSDOS)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0670" marR="1891030" indent="-268605">
              <a:lnSpc>
                <a:spcPct val="152000"/>
              </a:lnSpc>
              <a:spcBef>
                <a:spcPts val="56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Since </a:t>
            </a:r>
            <a:r>
              <a:rPr sz="2500" spc="-30" dirty="0">
                <a:latin typeface="Times New Roman" panose="02020603050405020304"/>
                <a:cs typeface="Times New Roman" panose="02020603050405020304"/>
              </a:rPr>
              <a:t>then,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adding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back </a:t>
            </a:r>
            <a:r>
              <a:rPr sz="25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2500" spc="-45" dirty="0">
                <a:latin typeface="Times New Roman" panose="02020603050405020304"/>
                <a:cs typeface="Times New Roman" panose="02020603050405020304"/>
              </a:rPr>
              <a:t>protection, 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multiprogramming,</a:t>
            </a:r>
            <a:r>
              <a:rPr sz="2500" spc="-20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25" dirty="0">
                <a:latin typeface="Times New Roman" panose="02020603050405020304"/>
                <a:cs typeface="Times New Roman" panose="02020603050405020304"/>
              </a:rPr>
              <a:t>etc.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0670" marR="5080" indent="-268605">
              <a:lnSpc>
                <a:spcPct val="152000"/>
              </a:lnSpc>
              <a:spcBef>
                <a:spcPts val="54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  <a:tab pos="7341870" algn="l"/>
              </a:tabLst>
            </a:pPr>
            <a:r>
              <a:rPr sz="2500" spc="-380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wh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xp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240" dirty="0">
                <a:latin typeface="Times New Roman" panose="02020603050405020304"/>
                <a:cs typeface="Times New Roman" panose="02020603050405020304"/>
              </a:rPr>
              <a:t>v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110" dirty="0">
                <a:latin typeface="Times New Roman" panose="02020603050405020304"/>
                <a:cs typeface="Times New Roman" panose="02020603050405020304"/>
              </a:rPr>
              <a:t>,</a:t>
            </a:r>
            <a:r>
              <a:rPr sz="2500" spc="-2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don</a:t>
            </a:r>
            <a:r>
              <a:rPr sz="2500" spc="-204" dirty="0">
                <a:latin typeface="Times New Roman" panose="02020603050405020304"/>
                <a:cs typeface="Times New Roman" panose="02020603050405020304"/>
              </a:rPr>
              <a:t>’</a:t>
            </a:r>
            <a:r>
              <a:rPr sz="250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40" dirty="0">
                <a:latin typeface="Times New Roman" panose="02020603050405020304"/>
                <a:cs typeface="Times New Roman" panose="02020603050405020304"/>
              </a:rPr>
              <a:t>w</a:t>
            </a:r>
            <a:r>
              <a:rPr sz="25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6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5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5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500" spc="-195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y  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letting </a:t>
            </a:r>
            <a:r>
              <a:rPr sz="2500" spc="-100" dirty="0">
                <a:latin typeface="Times New Roman" panose="02020603050405020304"/>
                <a:cs typeface="Times New Roman" panose="02020603050405020304"/>
              </a:rPr>
              <a:t>programs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crash each</a:t>
            </a:r>
            <a:r>
              <a:rPr sz="25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45" dirty="0">
                <a:latin typeface="Times New Roman" panose="02020603050405020304"/>
                <a:cs typeface="Times New Roman" panose="02020603050405020304"/>
              </a:rPr>
              <a:t>other</a:t>
            </a:r>
            <a:endParaRPr sz="25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671063" y="441461"/>
            <a:ext cx="471678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500" b="1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Books </a:t>
            </a:r>
            <a:r>
              <a:rPr sz="3500" b="1" spc="1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and</a:t>
            </a:r>
            <a:r>
              <a:rPr sz="3500" b="1" spc="-7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500" b="1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Resources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52333" y="1499082"/>
            <a:ext cx="7100570" cy="830580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351790" marR="30480" indent="-314325">
              <a:lnSpc>
                <a:spcPts val="3170"/>
              </a:lnSpc>
              <a:spcBef>
                <a:spcPts val="205"/>
              </a:spcBef>
              <a:tabLst>
                <a:tab pos="351790" algn="l"/>
              </a:tabLst>
            </a:pPr>
            <a:r>
              <a:rPr sz="2100" spc="-350" dirty="0">
                <a:solidFill>
                  <a:srgbClr val="CC6600"/>
                </a:solidFill>
                <a:latin typeface="Times New Roman" panose="02020603050405020304"/>
                <a:cs typeface="Times New Roman" panose="02020603050405020304"/>
              </a:rPr>
              <a:t>	</a:t>
            </a:r>
            <a:r>
              <a:rPr sz="2650" b="1" spc="-15" dirty="0">
                <a:latin typeface="Arial" panose="020B0604020202020204"/>
                <a:cs typeface="Arial" panose="020B0604020202020204"/>
              </a:rPr>
              <a:t>Operating </a:t>
            </a:r>
            <a:r>
              <a:rPr sz="2650" b="1" spc="-20" dirty="0">
                <a:latin typeface="Arial" panose="020B0604020202020204"/>
                <a:cs typeface="Arial" panose="020B0604020202020204"/>
              </a:rPr>
              <a:t>System </a:t>
            </a:r>
            <a:r>
              <a:rPr sz="2650" b="1" spc="-15" dirty="0">
                <a:latin typeface="Arial" panose="020B0604020202020204"/>
                <a:cs typeface="Arial" panose="020B0604020202020204"/>
              </a:rPr>
              <a:t>Concepts </a:t>
            </a:r>
            <a:r>
              <a:rPr sz="2650" spc="-5" dirty="0">
                <a:latin typeface="Arial" panose="020B0604020202020204"/>
                <a:cs typeface="Arial" panose="020B0604020202020204"/>
              </a:rPr>
              <a:t>10</a:t>
            </a:r>
            <a:r>
              <a:rPr sz="2625" spc="-7" baseline="25000" dirty="0">
                <a:latin typeface="Arial" panose="020B0604020202020204"/>
                <a:cs typeface="Arial" panose="020B0604020202020204"/>
              </a:rPr>
              <a:t>th </a:t>
            </a:r>
            <a:r>
              <a:rPr sz="2650" spc="-10" dirty="0">
                <a:latin typeface="Arial" panose="020B0604020202020204"/>
                <a:cs typeface="Arial" panose="020B0604020202020204"/>
              </a:rPr>
              <a:t>Edition </a:t>
            </a:r>
            <a:r>
              <a:rPr sz="2650" spc="-5" dirty="0">
                <a:latin typeface="Arial" panose="020B0604020202020204"/>
                <a:cs typeface="Arial" panose="020B0604020202020204"/>
              </a:rPr>
              <a:t>by  </a:t>
            </a:r>
            <a:r>
              <a:rPr sz="2650" spc="-10" dirty="0">
                <a:latin typeface="Arial" panose="020B0604020202020204"/>
                <a:cs typeface="Arial" panose="020B0604020202020204"/>
              </a:rPr>
              <a:t>Silberschatz, Galvin and</a:t>
            </a:r>
            <a:r>
              <a:rPr sz="2650" spc="40" dirty="0">
                <a:latin typeface="Arial" panose="020B0604020202020204"/>
                <a:cs typeface="Arial" panose="020B0604020202020204"/>
              </a:rPr>
              <a:t> </a:t>
            </a:r>
            <a:r>
              <a:rPr sz="2650" spc="-15" dirty="0">
                <a:latin typeface="Arial" panose="020B0604020202020204"/>
                <a:cs typeface="Arial" panose="020B0604020202020204"/>
              </a:rPr>
              <a:t>Gagne</a:t>
            </a:r>
            <a:endParaRPr sz="265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392423" y="2429255"/>
            <a:ext cx="3835907" cy="4797552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244602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10" dirty="0">
                <a:uFill>
                  <a:solidFill>
                    <a:srgbClr val="336699"/>
                  </a:solidFill>
                </a:uFill>
              </a:rPr>
              <a:t>Distributed</a:t>
            </a:r>
            <a:r>
              <a:rPr u="heavy" spc="-114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Computing	</a:t>
            </a:r>
            <a:endParaRPr u="heavy" spc="-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1841" y="1842817"/>
            <a:ext cx="7627620" cy="3315335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280670" indent="-268605" algn="just">
              <a:lnSpc>
                <a:spcPct val="100000"/>
              </a:lnSpc>
              <a:spcBef>
                <a:spcPts val="60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Computers </a:t>
            </a:r>
            <a:r>
              <a:rPr sz="2500" spc="-145" dirty="0">
                <a:latin typeface="Times New Roman" panose="02020603050405020304"/>
                <a:cs typeface="Times New Roman" panose="02020603050405020304"/>
              </a:rPr>
              <a:t>so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cheap </a:t>
            </a:r>
            <a:r>
              <a:rPr sz="2500" spc="15" dirty="0">
                <a:latin typeface="Times New Roman" panose="02020603050405020304"/>
                <a:cs typeface="Times New Roman" panose="02020603050405020304"/>
              </a:rPr>
              <a:t>– </a:t>
            </a:r>
            <a:r>
              <a:rPr sz="2500" spc="-155" dirty="0">
                <a:latin typeface="Times New Roman" panose="02020603050405020304"/>
                <a:cs typeface="Times New Roman" panose="02020603050405020304"/>
              </a:rPr>
              <a:t>give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people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bunch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500" spc="1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them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550545" marR="5080" indent="-226060" algn="just">
              <a:lnSpc>
                <a:spcPct val="101000"/>
              </a:lnSpc>
              <a:spcBef>
                <a:spcPts val="460"/>
              </a:spcBef>
            </a:pPr>
            <a:r>
              <a:rPr sz="2000" spc="-890" dirty="0">
                <a:solidFill>
                  <a:srgbClr val="9A2D1F"/>
                </a:solidFill>
                <a:latin typeface="Webdings" panose="05030102010509060703"/>
                <a:cs typeface="Webdings" panose="05030102010509060703"/>
              </a:rPr>
              <a:t></a:t>
            </a:r>
            <a:r>
              <a:rPr sz="2000" spc="165" dirty="0">
                <a:solidFill>
                  <a:srgbClr val="9A2D1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70" dirty="0">
                <a:latin typeface="Times New Roman" panose="02020603050405020304"/>
                <a:cs typeface="Times New Roman" panose="02020603050405020304"/>
              </a:rPr>
              <a:t>I </a:t>
            </a:r>
            <a:r>
              <a:rPr sz="2400" spc="-185" dirty="0">
                <a:latin typeface="Times New Roman" panose="02020603050405020304"/>
                <a:cs typeface="Times New Roman" panose="02020603050405020304"/>
              </a:rPr>
              <a:t>have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2 </a:t>
            </a:r>
            <a:r>
              <a:rPr sz="2400" spc="-145" dirty="0">
                <a:latin typeface="Times New Roman" panose="02020603050405020304"/>
                <a:cs typeface="Times New Roman" panose="02020603050405020304"/>
              </a:rPr>
              <a:t>PCs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at home,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1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400" spc="-210" dirty="0">
                <a:latin typeface="Times New Roman" panose="02020603050405020304"/>
                <a:cs typeface="Times New Roman" panose="02020603050405020304"/>
              </a:rPr>
              <a:t>my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office,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3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smart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phones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share 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some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machines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lab 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how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do </a:t>
            </a:r>
            <a:r>
              <a:rPr sz="2400" spc="-170" dirty="0">
                <a:latin typeface="Times New Roman" panose="02020603050405020304"/>
                <a:cs typeface="Times New Roman" panose="02020603050405020304"/>
              </a:rPr>
              <a:t>I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coordinate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bunch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  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machines?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80670" marR="422910" indent="-268605" algn="just">
              <a:lnSpc>
                <a:spcPct val="101000"/>
              </a:lnSpc>
              <a:spcBef>
                <a:spcPts val="525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60" dirty="0">
                <a:latin typeface="Times New Roman" panose="02020603050405020304"/>
                <a:cs typeface="Times New Roman" panose="02020603050405020304"/>
              </a:rPr>
              <a:t>Fast </a:t>
            </a: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Networks </a:t>
            </a:r>
            <a:r>
              <a:rPr sz="2500" spc="15" dirty="0">
                <a:latin typeface="Times New Roman" panose="02020603050405020304"/>
                <a:cs typeface="Times New Roman" panose="02020603050405020304"/>
              </a:rPr>
              <a:t>–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allow machines </a:t>
            </a:r>
            <a:r>
              <a:rPr sz="2500" spc="-3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share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resources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500" spc="-110" dirty="0">
                <a:latin typeface="Times New Roman" panose="02020603050405020304"/>
                <a:cs typeface="Times New Roman" panose="02020603050405020304"/>
              </a:rPr>
              <a:t>data  </a:t>
            </a:r>
            <a:r>
              <a:rPr sz="2500" spc="-150" dirty="0">
                <a:latin typeface="Times New Roman" panose="02020603050405020304"/>
                <a:cs typeface="Times New Roman" panose="02020603050405020304"/>
              </a:rPr>
              <a:t>easily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0670" marR="250190" indent="-268605" algn="just">
              <a:lnSpc>
                <a:spcPct val="101000"/>
              </a:lnSpc>
              <a:spcBef>
                <a:spcPts val="550"/>
              </a:spcBef>
              <a:buClr>
                <a:srgbClr val="D34816"/>
              </a:buClr>
              <a:buSzPct val="86000"/>
              <a:buFont typeface="Webdings" panose="05030102010509060703"/>
              <a:buChar char=""/>
              <a:tabLst>
                <a:tab pos="281305" algn="l"/>
              </a:tabLst>
            </a:pP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Cheap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Networks </a:t>
            </a:r>
            <a:r>
              <a:rPr sz="2500" spc="15" dirty="0">
                <a:latin typeface="Times New Roman" panose="02020603050405020304"/>
                <a:cs typeface="Times New Roman" panose="02020603050405020304"/>
              </a:rPr>
              <a:t>–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allow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geographically 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distributed </a:t>
            </a:r>
            <a:r>
              <a:rPr sz="2500" spc="-130" dirty="0">
                <a:latin typeface="Times New Roman" panose="02020603050405020304"/>
                <a:cs typeface="Times New Roman" panose="02020603050405020304"/>
              </a:rPr>
              <a:t>machines  </a:t>
            </a:r>
            <a:r>
              <a:rPr sz="2500" spc="-30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interact</a:t>
            </a:r>
            <a:endParaRPr sz="25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/>
          <p:cNvGrpSpPr/>
          <p:nvPr/>
        </p:nvGrpSpPr>
        <p:grpSpPr>
          <a:xfrm>
            <a:off x="454151" y="556259"/>
            <a:ext cx="9511665" cy="6865620"/>
            <a:chOff x="454151" y="556259"/>
            <a:chExt cx="9511665" cy="6865620"/>
          </a:xfrm>
        </p:grpSpPr>
        <p:sp>
          <p:nvSpPr>
            <p:cNvPr id="5" name="object 5"/>
            <p:cNvSpPr/>
            <p:nvPr/>
          </p:nvSpPr>
          <p:spPr>
            <a:xfrm>
              <a:off x="8552687" y="6550151"/>
              <a:ext cx="1412748" cy="87172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454151" y="556259"/>
              <a:ext cx="9151619" cy="666140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521208" y="623315"/>
              <a:ext cx="9019540" cy="6501765"/>
            </a:xfrm>
            <a:custGeom>
              <a:avLst/>
              <a:gdLst/>
              <a:ahLst/>
              <a:cxnLst/>
              <a:rect l="l" t="t" r="r" b="b"/>
              <a:pathLst>
                <a:path w="9019540" h="6501765">
                  <a:moveTo>
                    <a:pt x="9019032" y="306324"/>
                  </a:moveTo>
                  <a:lnTo>
                    <a:pt x="9017508" y="289560"/>
                  </a:lnTo>
                  <a:lnTo>
                    <a:pt x="9012936" y="266700"/>
                  </a:lnTo>
                  <a:lnTo>
                    <a:pt x="9012936" y="323088"/>
                  </a:lnTo>
                  <a:lnTo>
                    <a:pt x="9012936" y="6178308"/>
                  </a:lnTo>
                  <a:lnTo>
                    <a:pt x="9002268" y="6256032"/>
                  </a:lnTo>
                  <a:lnTo>
                    <a:pt x="8988552" y="6298704"/>
                  </a:lnTo>
                  <a:lnTo>
                    <a:pt x="8967216" y="6338329"/>
                  </a:lnTo>
                  <a:lnTo>
                    <a:pt x="8941308" y="6374905"/>
                  </a:lnTo>
                  <a:lnTo>
                    <a:pt x="8910828" y="6408433"/>
                  </a:lnTo>
                  <a:lnTo>
                    <a:pt x="8875776" y="6435865"/>
                  </a:lnTo>
                  <a:lnTo>
                    <a:pt x="8837676" y="6458725"/>
                  </a:lnTo>
                  <a:lnTo>
                    <a:pt x="8795004" y="6477013"/>
                  </a:lnTo>
                  <a:lnTo>
                    <a:pt x="8749284" y="6489205"/>
                  </a:lnTo>
                  <a:lnTo>
                    <a:pt x="8703564" y="6493777"/>
                  </a:lnTo>
                  <a:lnTo>
                    <a:pt x="332232" y="6493777"/>
                  </a:lnTo>
                  <a:lnTo>
                    <a:pt x="284988" y="6490729"/>
                  </a:lnTo>
                  <a:lnTo>
                    <a:pt x="239268" y="6481585"/>
                  </a:lnTo>
                  <a:lnTo>
                    <a:pt x="196596" y="6466345"/>
                  </a:lnTo>
                  <a:lnTo>
                    <a:pt x="156972" y="6445009"/>
                  </a:lnTo>
                  <a:lnTo>
                    <a:pt x="120396" y="6419101"/>
                  </a:lnTo>
                  <a:lnTo>
                    <a:pt x="88392" y="6387097"/>
                  </a:lnTo>
                  <a:lnTo>
                    <a:pt x="59436" y="6352045"/>
                  </a:lnTo>
                  <a:lnTo>
                    <a:pt x="36576" y="6313944"/>
                  </a:lnTo>
                  <a:lnTo>
                    <a:pt x="19812" y="6271272"/>
                  </a:lnTo>
                  <a:lnTo>
                    <a:pt x="9144" y="6225552"/>
                  </a:lnTo>
                  <a:lnTo>
                    <a:pt x="6096" y="6176784"/>
                  </a:lnTo>
                  <a:lnTo>
                    <a:pt x="6096" y="323088"/>
                  </a:lnTo>
                  <a:lnTo>
                    <a:pt x="27432" y="210312"/>
                  </a:lnTo>
                  <a:lnTo>
                    <a:pt x="48768" y="166116"/>
                  </a:lnTo>
                  <a:lnTo>
                    <a:pt x="77724" y="124968"/>
                  </a:lnTo>
                  <a:lnTo>
                    <a:pt x="112776" y="88392"/>
                  </a:lnTo>
                  <a:lnTo>
                    <a:pt x="181356" y="41148"/>
                  </a:lnTo>
                  <a:lnTo>
                    <a:pt x="230124" y="22860"/>
                  </a:lnTo>
                  <a:lnTo>
                    <a:pt x="280416" y="10668"/>
                  </a:lnTo>
                  <a:lnTo>
                    <a:pt x="332232" y="6096"/>
                  </a:lnTo>
                  <a:lnTo>
                    <a:pt x="8702040" y="6096"/>
                  </a:lnTo>
                  <a:lnTo>
                    <a:pt x="8766048" y="15240"/>
                  </a:lnTo>
                  <a:lnTo>
                    <a:pt x="8810244" y="28956"/>
                  </a:lnTo>
                  <a:lnTo>
                    <a:pt x="8851392" y="48768"/>
                  </a:lnTo>
                  <a:lnTo>
                    <a:pt x="8889492" y="74676"/>
                  </a:lnTo>
                  <a:lnTo>
                    <a:pt x="8923020" y="105156"/>
                  </a:lnTo>
                  <a:lnTo>
                    <a:pt x="8951976" y="138684"/>
                  </a:lnTo>
                  <a:lnTo>
                    <a:pt x="8976360" y="176784"/>
                  </a:lnTo>
                  <a:lnTo>
                    <a:pt x="8994648" y="217932"/>
                  </a:lnTo>
                  <a:lnTo>
                    <a:pt x="9006840" y="260604"/>
                  </a:lnTo>
                  <a:lnTo>
                    <a:pt x="9011412" y="306324"/>
                  </a:lnTo>
                  <a:lnTo>
                    <a:pt x="9012936" y="323088"/>
                  </a:lnTo>
                  <a:lnTo>
                    <a:pt x="9012936" y="266700"/>
                  </a:lnTo>
                  <a:lnTo>
                    <a:pt x="8994648" y="199644"/>
                  </a:lnTo>
                  <a:lnTo>
                    <a:pt x="8973312" y="158496"/>
                  </a:lnTo>
                  <a:lnTo>
                    <a:pt x="8947404" y="121920"/>
                  </a:lnTo>
                  <a:lnTo>
                    <a:pt x="8915400" y="88392"/>
                  </a:lnTo>
                  <a:lnTo>
                    <a:pt x="8880348" y="59436"/>
                  </a:lnTo>
                  <a:lnTo>
                    <a:pt x="8840724" y="36576"/>
                  </a:lnTo>
                  <a:lnTo>
                    <a:pt x="8796528" y="18288"/>
                  </a:lnTo>
                  <a:lnTo>
                    <a:pt x="8750808" y="6096"/>
                  </a:lnTo>
                  <a:lnTo>
                    <a:pt x="8703564" y="0"/>
                  </a:lnTo>
                  <a:lnTo>
                    <a:pt x="332232" y="0"/>
                  </a:lnTo>
                  <a:lnTo>
                    <a:pt x="284988" y="3048"/>
                  </a:lnTo>
                  <a:lnTo>
                    <a:pt x="237744" y="13716"/>
                  </a:lnTo>
                  <a:lnTo>
                    <a:pt x="193548" y="28956"/>
                  </a:lnTo>
                  <a:lnTo>
                    <a:pt x="152400" y="50292"/>
                  </a:lnTo>
                  <a:lnTo>
                    <a:pt x="115824" y="77724"/>
                  </a:lnTo>
                  <a:lnTo>
                    <a:pt x="82296" y="109728"/>
                  </a:lnTo>
                  <a:lnTo>
                    <a:pt x="54864" y="144780"/>
                  </a:lnTo>
                  <a:lnTo>
                    <a:pt x="32004" y="185928"/>
                  </a:lnTo>
                  <a:lnTo>
                    <a:pt x="13716" y="228600"/>
                  </a:lnTo>
                  <a:lnTo>
                    <a:pt x="3048" y="274320"/>
                  </a:lnTo>
                  <a:lnTo>
                    <a:pt x="0" y="306324"/>
                  </a:lnTo>
                  <a:lnTo>
                    <a:pt x="0" y="6193536"/>
                  </a:lnTo>
                  <a:lnTo>
                    <a:pt x="3048" y="6227064"/>
                  </a:lnTo>
                  <a:lnTo>
                    <a:pt x="6096" y="6239256"/>
                  </a:lnTo>
                  <a:lnTo>
                    <a:pt x="21336" y="6291084"/>
                  </a:lnTo>
                  <a:lnTo>
                    <a:pt x="42672" y="6338329"/>
                  </a:lnTo>
                  <a:lnTo>
                    <a:pt x="73152" y="6379477"/>
                  </a:lnTo>
                  <a:lnTo>
                    <a:pt x="108204" y="6417577"/>
                  </a:lnTo>
                  <a:lnTo>
                    <a:pt x="179832" y="6464821"/>
                  </a:lnTo>
                  <a:lnTo>
                    <a:pt x="227076" y="6484633"/>
                  </a:lnTo>
                  <a:lnTo>
                    <a:pt x="278892" y="6496825"/>
                  </a:lnTo>
                  <a:lnTo>
                    <a:pt x="332232" y="6501397"/>
                  </a:lnTo>
                  <a:lnTo>
                    <a:pt x="8685276" y="6501397"/>
                  </a:lnTo>
                  <a:lnTo>
                    <a:pt x="8767572" y="6490729"/>
                  </a:lnTo>
                  <a:lnTo>
                    <a:pt x="8813292" y="6477013"/>
                  </a:lnTo>
                  <a:lnTo>
                    <a:pt x="8854440" y="6455677"/>
                  </a:lnTo>
                  <a:lnTo>
                    <a:pt x="8894064" y="6431293"/>
                  </a:lnTo>
                  <a:lnTo>
                    <a:pt x="8927592" y="6400813"/>
                  </a:lnTo>
                  <a:lnTo>
                    <a:pt x="8956548" y="6365761"/>
                  </a:lnTo>
                  <a:lnTo>
                    <a:pt x="8980932" y="6327661"/>
                  </a:lnTo>
                  <a:lnTo>
                    <a:pt x="9000744" y="6284988"/>
                  </a:lnTo>
                  <a:lnTo>
                    <a:pt x="9012936" y="6240792"/>
                  </a:lnTo>
                  <a:lnTo>
                    <a:pt x="9019032" y="6193536"/>
                  </a:lnTo>
                  <a:lnTo>
                    <a:pt x="9019032" y="30632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521207" y="1915668"/>
              <a:ext cx="9020810" cy="116205"/>
            </a:xfrm>
            <a:custGeom>
              <a:avLst/>
              <a:gdLst/>
              <a:ahLst/>
              <a:cxnLst/>
              <a:rect l="l" t="t" r="r" b="b"/>
              <a:pathLst>
                <a:path w="9020810" h="116205">
                  <a:moveTo>
                    <a:pt x="9020556" y="115823"/>
                  </a:moveTo>
                  <a:lnTo>
                    <a:pt x="0" y="115823"/>
                  </a:lnTo>
                  <a:lnTo>
                    <a:pt x="0" y="0"/>
                  </a:lnTo>
                  <a:lnTo>
                    <a:pt x="9020556" y="0"/>
                  </a:lnTo>
                  <a:lnTo>
                    <a:pt x="9020556" y="115823"/>
                  </a:lnTo>
                  <a:close/>
                </a:path>
              </a:pathLst>
            </a:custGeom>
            <a:solidFill>
              <a:srgbClr val="E6B1A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521207" y="3448811"/>
              <a:ext cx="9020810" cy="108585"/>
            </a:xfrm>
            <a:custGeom>
              <a:avLst/>
              <a:gdLst/>
              <a:ahLst/>
              <a:cxnLst/>
              <a:rect l="l" t="t" r="r" b="b"/>
              <a:pathLst>
                <a:path w="9020810" h="108585">
                  <a:moveTo>
                    <a:pt x="9020556" y="108203"/>
                  </a:moveTo>
                  <a:lnTo>
                    <a:pt x="0" y="108203"/>
                  </a:lnTo>
                  <a:lnTo>
                    <a:pt x="0" y="0"/>
                  </a:lnTo>
                  <a:lnTo>
                    <a:pt x="9020556" y="0"/>
                  </a:lnTo>
                  <a:lnTo>
                    <a:pt x="9020556" y="108203"/>
                  </a:lnTo>
                  <a:close/>
                </a:path>
              </a:pathLst>
            </a:custGeom>
            <a:solidFill>
              <a:srgbClr val="90838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521208" y="2033016"/>
            <a:ext cx="9020810" cy="1416050"/>
          </a:xfrm>
          <a:prstGeom prst="rect">
            <a:avLst/>
          </a:prstGeom>
          <a:solidFill>
            <a:srgbClr val="D34816"/>
          </a:solidFill>
        </p:spPr>
        <p:txBody>
          <a:bodyPr vert="horz" wrap="square" lIns="0" tIns="0" rIns="0" bIns="0" rtlCol="0">
            <a:spAutoFit/>
          </a:bodyPr>
          <a:lstStyle/>
          <a:p>
            <a:pPr marL="13335" algn="ctr">
              <a:lnSpc>
                <a:spcPts val="3290"/>
              </a:lnSpc>
            </a:pPr>
            <a:r>
              <a:rPr sz="3500" b="1" spc="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OS</a:t>
            </a:r>
            <a:endParaRPr sz="3500">
              <a:latin typeface="Arial" panose="020B0604020202020204"/>
              <a:cs typeface="Arial" panose="020B0604020202020204"/>
            </a:endParaRPr>
          </a:p>
          <a:p>
            <a:pPr marL="12065" algn="ctr">
              <a:lnSpc>
                <a:spcPct val="100000"/>
              </a:lnSpc>
              <a:spcBef>
                <a:spcPts val="25"/>
              </a:spcBef>
            </a:pPr>
            <a:r>
              <a:rPr sz="3500" b="1" spc="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Overview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/>
          <p:cNvGrpSpPr/>
          <p:nvPr/>
        </p:nvGrpSpPr>
        <p:grpSpPr>
          <a:xfrm>
            <a:off x="528827" y="1208532"/>
            <a:ext cx="9436735" cy="6213475"/>
            <a:chOff x="528827" y="1208532"/>
            <a:chExt cx="9436735" cy="6213475"/>
          </a:xfrm>
        </p:grpSpPr>
        <p:sp>
          <p:nvSpPr>
            <p:cNvPr id="5" name="object 5"/>
            <p:cNvSpPr/>
            <p:nvPr/>
          </p:nvSpPr>
          <p:spPr>
            <a:xfrm>
              <a:off x="8552687" y="6550152"/>
              <a:ext cx="1412748" cy="87172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528827" y="1208532"/>
              <a:ext cx="9026652" cy="56768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330022" y="423144"/>
            <a:ext cx="8339455" cy="49593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6733540" algn="l"/>
              </a:tabLst>
            </a:pPr>
            <a:r>
              <a:rPr sz="3050" spc="15" dirty="0"/>
              <a:t>The</a:t>
            </a:r>
            <a:r>
              <a:rPr sz="3050" spc="-5" dirty="0"/>
              <a:t> </a:t>
            </a:r>
            <a:r>
              <a:rPr sz="3050" spc="30" dirty="0"/>
              <a:t>O</a:t>
            </a:r>
            <a:r>
              <a:rPr sz="3050" spc="15" dirty="0"/>
              <a:t>p</a:t>
            </a:r>
            <a:r>
              <a:rPr sz="3050" spc="25" dirty="0"/>
              <a:t>e</a:t>
            </a:r>
            <a:r>
              <a:rPr sz="3050" spc="10" dirty="0"/>
              <a:t>r</a:t>
            </a:r>
            <a:r>
              <a:rPr sz="3050" spc="25" dirty="0"/>
              <a:t>a</a:t>
            </a:r>
            <a:r>
              <a:rPr sz="3050" dirty="0"/>
              <a:t>t</a:t>
            </a:r>
            <a:r>
              <a:rPr sz="3050" spc="10" dirty="0"/>
              <a:t>i</a:t>
            </a:r>
            <a:r>
              <a:rPr sz="3050" spc="15" dirty="0"/>
              <a:t>n</a:t>
            </a:r>
            <a:r>
              <a:rPr sz="3050" spc="20" dirty="0"/>
              <a:t>g</a:t>
            </a:r>
            <a:r>
              <a:rPr sz="3050" spc="-20" dirty="0"/>
              <a:t> </a:t>
            </a:r>
            <a:r>
              <a:rPr sz="3050" spc="25" dirty="0"/>
              <a:t>Sy</a:t>
            </a:r>
            <a:r>
              <a:rPr sz="3050" spc="-5" dirty="0"/>
              <a:t>s</a:t>
            </a:r>
            <a:r>
              <a:rPr sz="3050" spc="30" dirty="0"/>
              <a:t>t</a:t>
            </a:r>
            <a:r>
              <a:rPr sz="3050" spc="-5" dirty="0"/>
              <a:t>e</a:t>
            </a:r>
            <a:r>
              <a:rPr sz="3050" spc="30" dirty="0"/>
              <a:t>m</a:t>
            </a:r>
            <a:r>
              <a:rPr sz="3050" spc="15" dirty="0"/>
              <a:t> </a:t>
            </a:r>
            <a:r>
              <a:rPr sz="3050" spc="-5" dirty="0"/>
              <a:t>c</a:t>
            </a:r>
            <a:r>
              <a:rPr sz="3050" spc="15" dirty="0"/>
              <a:t>o</a:t>
            </a:r>
            <a:r>
              <a:rPr sz="3050" spc="45" dirty="0"/>
              <a:t>n</a:t>
            </a:r>
            <a:r>
              <a:rPr sz="3050" dirty="0"/>
              <a:t>t</a:t>
            </a:r>
            <a:r>
              <a:rPr sz="3050" spc="10" dirty="0"/>
              <a:t>r</a:t>
            </a:r>
            <a:r>
              <a:rPr sz="3050" spc="15" dirty="0"/>
              <a:t>o</a:t>
            </a:r>
            <a:r>
              <a:rPr sz="3050" spc="10" dirty="0"/>
              <a:t>l</a:t>
            </a:r>
            <a:r>
              <a:rPr sz="3050" spc="15" dirty="0"/>
              <a:t>s</a:t>
            </a:r>
            <a:r>
              <a:rPr sz="3050" spc="-5" dirty="0"/>
              <a:t> </a:t>
            </a:r>
            <a:r>
              <a:rPr sz="3050" dirty="0"/>
              <a:t>t</a:t>
            </a:r>
            <a:r>
              <a:rPr sz="3050" spc="15" dirty="0"/>
              <a:t>he</a:t>
            </a:r>
            <a:r>
              <a:rPr sz="3050" dirty="0"/>
              <a:t>	</a:t>
            </a:r>
            <a:r>
              <a:rPr sz="3050" spc="30" dirty="0"/>
              <a:t>m</a:t>
            </a:r>
            <a:r>
              <a:rPr sz="3050" spc="25" dirty="0"/>
              <a:t>ac</a:t>
            </a:r>
            <a:r>
              <a:rPr sz="3050" spc="15" dirty="0"/>
              <a:t>h</a:t>
            </a:r>
            <a:r>
              <a:rPr sz="3050" spc="-20" dirty="0"/>
              <a:t>i</a:t>
            </a:r>
            <a:r>
              <a:rPr sz="3050" spc="45" dirty="0"/>
              <a:t>n</a:t>
            </a:r>
            <a:r>
              <a:rPr sz="3050" spc="15" dirty="0"/>
              <a:t>e</a:t>
            </a:r>
            <a:endParaRPr sz="3050"/>
          </a:p>
        </p:txBody>
      </p:sp>
      <p:sp>
        <p:nvSpPr>
          <p:cNvPr id="8" name="object 8"/>
          <p:cNvSpPr txBox="1"/>
          <p:nvPr/>
        </p:nvSpPr>
        <p:spPr>
          <a:xfrm>
            <a:off x="6275241" y="3448295"/>
            <a:ext cx="1094105" cy="327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spc="15" dirty="0">
                <a:latin typeface="Tahoma" panose="020B0604030504040204"/>
                <a:cs typeface="Tahoma" panose="020B0604030504040204"/>
              </a:rPr>
              <a:t>OS</a:t>
            </a:r>
            <a:r>
              <a:rPr sz="1950" spc="-175" dirty="0">
                <a:latin typeface="Tahoma" panose="020B0604030504040204"/>
                <a:cs typeface="Tahoma" panose="020B0604030504040204"/>
              </a:rPr>
              <a:t> </a:t>
            </a:r>
            <a:r>
              <a:rPr sz="1950" spc="-10" dirty="0">
                <a:latin typeface="Tahoma" panose="020B0604030504040204"/>
                <a:cs typeface="Tahoma" panose="020B0604030504040204"/>
              </a:rPr>
              <a:t>Kernel</a:t>
            </a:r>
            <a:endParaRPr sz="19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450518" y="4042659"/>
            <a:ext cx="774700" cy="863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4445">
              <a:lnSpc>
                <a:spcPct val="100000"/>
              </a:lnSpc>
              <a:spcBef>
                <a:spcPts val="95"/>
              </a:spcBef>
            </a:pPr>
            <a:r>
              <a:rPr sz="2750" spc="10" dirty="0">
                <a:latin typeface="Tahoma" panose="020B0604030504040204"/>
                <a:cs typeface="Tahoma" panose="020B0604030504040204"/>
              </a:rPr>
              <a:t>H</a:t>
            </a:r>
            <a:r>
              <a:rPr sz="2750" spc="-20" dirty="0">
                <a:latin typeface="Tahoma" panose="020B0604030504040204"/>
                <a:cs typeface="Tahoma" panose="020B0604030504040204"/>
              </a:rPr>
              <a:t>a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rd  </a:t>
            </a:r>
            <a:r>
              <a:rPr sz="2750" spc="-40" dirty="0">
                <a:latin typeface="Tahoma" panose="020B0604030504040204"/>
                <a:cs typeface="Tahoma" panose="020B0604030504040204"/>
              </a:rPr>
              <a:t>w</a:t>
            </a:r>
            <a:r>
              <a:rPr sz="2750" spc="5" dirty="0">
                <a:latin typeface="Tahoma" panose="020B0604030504040204"/>
                <a:cs typeface="Tahoma" panose="020B0604030504040204"/>
              </a:rPr>
              <a:t>a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r</a:t>
            </a:r>
            <a:r>
              <a:rPr sz="2750" dirty="0">
                <a:latin typeface="Tahoma" panose="020B0604030504040204"/>
                <a:cs typeface="Tahoma" panose="020B0604030504040204"/>
              </a:rPr>
              <a:t>e</a:t>
            </a:r>
            <a:endParaRPr sz="27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792234" y="2795957"/>
            <a:ext cx="539115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spc="-15" dirty="0">
                <a:latin typeface="Tahoma" panose="020B0604030504040204"/>
                <a:cs typeface="Tahoma" panose="020B0604030504040204"/>
              </a:rPr>
              <a:t>g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c</a:t>
            </a:r>
            <a:r>
              <a:rPr sz="2750" dirty="0">
                <a:latin typeface="Tahoma" panose="020B0604030504040204"/>
                <a:cs typeface="Tahoma" panose="020B0604030504040204"/>
              </a:rPr>
              <a:t>c</a:t>
            </a:r>
            <a:endParaRPr sz="27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11048" y="2747221"/>
            <a:ext cx="605790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spc="-15" dirty="0">
                <a:latin typeface="Tahoma" panose="020B0604030504040204"/>
                <a:cs typeface="Tahoma" panose="020B0604030504040204"/>
              </a:rPr>
              <a:t>g</a:t>
            </a:r>
            <a:r>
              <a:rPr sz="2750" spc="15" dirty="0">
                <a:latin typeface="Tahoma" panose="020B0604030504040204"/>
                <a:cs typeface="Tahoma" panose="020B0604030504040204"/>
              </a:rPr>
              <a:t>d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b</a:t>
            </a:r>
            <a:endParaRPr sz="27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059140" y="4566833"/>
            <a:ext cx="280035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dirty="0">
                <a:latin typeface="Tahoma" panose="020B0604030504040204"/>
                <a:cs typeface="Tahoma" panose="020B0604030504040204"/>
              </a:rPr>
              <a:t>v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i</a:t>
            </a:r>
            <a:endParaRPr sz="27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225995" y="4537864"/>
            <a:ext cx="704850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spc="-15" dirty="0">
                <a:latin typeface="Tahoma" panose="020B0604030504040204"/>
                <a:cs typeface="Tahoma" panose="020B0604030504040204"/>
              </a:rPr>
              <a:t>d</a:t>
            </a:r>
            <a:r>
              <a:rPr sz="2750" spc="5" dirty="0">
                <a:latin typeface="Tahoma" panose="020B0604030504040204"/>
                <a:cs typeface="Tahoma" panose="020B0604030504040204"/>
              </a:rPr>
              <a:t>a</a:t>
            </a:r>
            <a:r>
              <a:rPr sz="2750" spc="15" dirty="0">
                <a:latin typeface="Tahoma" panose="020B0604030504040204"/>
                <a:cs typeface="Tahoma" panose="020B0604030504040204"/>
              </a:rPr>
              <a:t>t</a:t>
            </a:r>
            <a:r>
              <a:rPr sz="2750" dirty="0">
                <a:latin typeface="Tahoma" panose="020B0604030504040204"/>
                <a:cs typeface="Tahoma" panose="020B0604030504040204"/>
              </a:rPr>
              <a:t>e</a:t>
            </a:r>
            <a:endParaRPr sz="27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133122" y="3525984"/>
            <a:ext cx="721360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spc="-15" dirty="0">
                <a:latin typeface="Tahoma" panose="020B0604030504040204"/>
                <a:cs typeface="Tahoma" panose="020B0604030504040204"/>
              </a:rPr>
              <a:t>g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r</a:t>
            </a:r>
            <a:r>
              <a:rPr sz="2750" spc="10" dirty="0">
                <a:latin typeface="Tahoma" panose="020B0604030504040204"/>
                <a:cs typeface="Tahoma" panose="020B0604030504040204"/>
              </a:rPr>
              <a:t>e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p</a:t>
            </a:r>
            <a:endParaRPr sz="27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17619" y="5367067"/>
            <a:ext cx="918844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spc="-20" dirty="0">
                <a:latin typeface="Tahoma" panose="020B0604030504040204"/>
                <a:cs typeface="Tahoma" panose="020B0604030504040204"/>
              </a:rPr>
              <a:t>x</a:t>
            </a:r>
            <a:r>
              <a:rPr sz="2750" spc="15" dirty="0">
                <a:latin typeface="Tahoma" panose="020B0604030504040204"/>
                <a:cs typeface="Tahoma" panose="020B0604030504040204"/>
              </a:rPr>
              <a:t>t</a:t>
            </a:r>
            <a:r>
              <a:rPr sz="2750" spc="10" dirty="0">
                <a:latin typeface="Tahoma" panose="020B0604030504040204"/>
                <a:cs typeface="Tahoma" panose="020B0604030504040204"/>
              </a:rPr>
              <a:t>e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rm</a:t>
            </a:r>
            <a:endParaRPr sz="27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159462" y="5385301"/>
            <a:ext cx="2360930" cy="880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358900">
              <a:lnSpc>
                <a:spcPts val="3430"/>
              </a:lnSpc>
              <a:spcBef>
                <a:spcPts val="100"/>
              </a:spcBef>
            </a:pPr>
            <a:r>
              <a:rPr sz="2750" spc="10" dirty="0">
                <a:latin typeface="Tahoma" panose="020B0604030504040204"/>
                <a:cs typeface="Tahoma" panose="020B0604030504040204"/>
              </a:rPr>
              <a:t>e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m</a:t>
            </a:r>
            <a:r>
              <a:rPr sz="2750" spc="-20" dirty="0">
                <a:latin typeface="Tahoma" panose="020B0604030504040204"/>
                <a:cs typeface="Tahoma" panose="020B0604030504040204"/>
              </a:rPr>
              <a:t>a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c</a:t>
            </a:r>
            <a:r>
              <a:rPr sz="2750" dirty="0">
                <a:latin typeface="Tahoma" panose="020B0604030504040204"/>
                <a:cs typeface="Tahoma" panose="020B0604030504040204"/>
              </a:rPr>
              <a:t>s  netscape</a:t>
            </a:r>
            <a:endParaRPr sz="27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043974" y="3615959"/>
            <a:ext cx="517525" cy="444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750" spc="-15" dirty="0">
                <a:latin typeface="Tahoma" panose="020B0604030504040204"/>
                <a:cs typeface="Tahoma" panose="020B0604030504040204"/>
              </a:rPr>
              <a:t>d</a:t>
            </a:r>
            <a:r>
              <a:rPr sz="2750" spc="-5" dirty="0">
                <a:latin typeface="Tahoma" panose="020B0604030504040204"/>
                <a:cs typeface="Tahoma" panose="020B0604030504040204"/>
              </a:rPr>
              <a:t>i</a:t>
            </a:r>
            <a:r>
              <a:rPr sz="2750" spc="-25" dirty="0">
                <a:latin typeface="Tahoma" panose="020B0604030504040204"/>
                <a:cs typeface="Tahoma" panose="020B0604030504040204"/>
              </a:rPr>
              <a:t>f</a:t>
            </a:r>
            <a:r>
              <a:rPr sz="2750" dirty="0">
                <a:latin typeface="Tahoma" panose="020B0604030504040204"/>
                <a:cs typeface="Tahoma" panose="020B0604030504040204"/>
              </a:rPr>
              <a:t>f</a:t>
            </a:r>
            <a:endParaRPr sz="275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062228" y="3215639"/>
            <a:ext cx="2601595" cy="2969260"/>
          </a:xfrm>
          <a:custGeom>
            <a:avLst/>
            <a:gdLst/>
            <a:ahLst/>
            <a:cxnLst/>
            <a:rect l="l" t="t" r="r" b="b"/>
            <a:pathLst>
              <a:path w="2601595" h="2969260">
                <a:moveTo>
                  <a:pt x="2601468" y="0"/>
                </a:moveTo>
                <a:lnTo>
                  <a:pt x="2596896" y="0"/>
                </a:lnTo>
                <a:lnTo>
                  <a:pt x="2596896" y="10668"/>
                </a:lnTo>
                <a:lnTo>
                  <a:pt x="2596896" y="740664"/>
                </a:lnTo>
                <a:lnTo>
                  <a:pt x="2596896" y="2220468"/>
                </a:lnTo>
                <a:lnTo>
                  <a:pt x="4572" y="2220468"/>
                </a:lnTo>
                <a:lnTo>
                  <a:pt x="4572" y="1490472"/>
                </a:lnTo>
                <a:lnTo>
                  <a:pt x="4572" y="1488948"/>
                </a:lnTo>
                <a:lnTo>
                  <a:pt x="10668" y="1484376"/>
                </a:lnTo>
                <a:lnTo>
                  <a:pt x="10668" y="1488948"/>
                </a:lnTo>
                <a:lnTo>
                  <a:pt x="2592324" y="1488948"/>
                </a:lnTo>
                <a:lnTo>
                  <a:pt x="2592324" y="1484376"/>
                </a:lnTo>
                <a:lnTo>
                  <a:pt x="2596896" y="1488948"/>
                </a:lnTo>
                <a:lnTo>
                  <a:pt x="2596896" y="1479804"/>
                </a:lnTo>
                <a:lnTo>
                  <a:pt x="4572" y="1479804"/>
                </a:lnTo>
                <a:lnTo>
                  <a:pt x="4572" y="751332"/>
                </a:lnTo>
                <a:lnTo>
                  <a:pt x="10668" y="745236"/>
                </a:lnTo>
                <a:lnTo>
                  <a:pt x="10668" y="751332"/>
                </a:lnTo>
                <a:lnTo>
                  <a:pt x="2592324" y="751332"/>
                </a:lnTo>
                <a:lnTo>
                  <a:pt x="2592324" y="745236"/>
                </a:lnTo>
                <a:lnTo>
                  <a:pt x="2596896" y="751332"/>
                </a:lnTo>
                <a:lnTo>
                  <a:pt x="2596896" y="740664"/>
                </a:lnTo>
                <a:lnTo>
                  <a:pt x="4572" y="740664"/>
                </a:lnTo>
                <a:lnTo>
                  <a:pt x="4572" y="10668"/>
                </a:lnTo>
                <a:lnTo>
                  <a:pt x="10668" y="4572"/>
                </a:lnTo>
                <a:lnTo>
                  <a:pt x="10668" y="10668"/>
                </a:lnTo>
                <a:lnTo>
                  <a:pt x="2592324" y="10668"/>
                </a:lnTo>
                <a:lnTo>
                  <a:pt x="2592324" y="4572"/>
                </a:lnTo>
                <a:lnTo>
                  <a:pt x="2596896" y="10668"/>
                </a:lnTo>
                <a:lnTo>
                  <a:pt x="2596896" y="0"/>
                </a:lnTo>
                <a:lnTo>
                  <a:pt x="0" y="0"/>
                </a:lnTo>
                <a:lnTo>
                  <a:pt x="0" y="740664"/>
                </a:lnTo>
                <a:lnTo>
                  <a:pt x="0" y="749808"/>
                </a:lnTo>
                <a:lnTo>
                  <a:pt x="0" y="2968752"/>
                </a:lnTo>
                <a:lnTo>
                  <a:pt x="4572" y="2968752"/>
                </a:lnTo>
                <a:lnTo>
                  <a:pt x="4572" y="2231136"/>
                </a:lnTo>
                <a:lnTo>
                  <a:pt x="4572" y="2229612"/>
                </a:lnTo>
                <a:lnTo>
                  <a:pt x="10668" y="2225040"/>
                </a:lnTo>
                <a:lnTo>
                  <a:pt x="10668" y="2229612"/>
                </a:lnTo>
                <a:lnTo>
                  <a:pt x="2592324" y="2229612"/>
                </a:lnTo>
                <a:lnTo>
                  <a:pt x="2592324" y="2225040"/>
                </a:lnTo>
                <a:lnTo>
                  <a:pt x="2596896" y="2229612"/>
                </a:lnTo>
                <a:lnTo>
                  <a:pt x="2596896" y="2231136"/>
                </a:lnTo>
                <a:lnTo>
                  <a:pt x="2596896" y="2968752"/>
                </a:lnTo>
                <a:lnTo>
                  <a:pt x="2601468" y="2968752"/>
                </a:lnTo>
                <a:lnTo>
                  <a:pt x="2601468" y="740664"/>
                </a:lnTo>
                <a:lnTo>
                  <a:pt x="260146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1066800" y="3220211"/>
          <a:ext cx="2586990" cy="29596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86990"/>
              </a:tblGrid>
              <a:tr h="740282">
                <a:tc>
                  <a:txBody>
                    <a:bodyPr/>
                    <a:lstStyle/>
                    <a:p>
                      <a:pPr marR="125730" algn="ctr">
                        <a:lnSpc>
                          <a:spcPct val="100000"/>
                        </a:lnSpc>
                        <a:spcBef>
                          <a:spcPts val="1485"/>
                        </a:spcBef>
                      </a:pPr>
                      <a:r>
                        <a:rPr sz="2750" dirty="0">
                          <a:latin typeface="Tahoma" panose="020B0604030504040204"/>
                          <a:cs typeface="Tahoma" panose="020B0604030504040204"/>
                        </a:rPr>
                        <a:t>User</a:t>
                      </a:r>
                      <a:endParaRPr sz="2750">
                        <a:latin typeface="Tahoma" panose="020B0604030504040204"/>
                        <a:cs typeface="Tahoma" panose="020B0604030504040204"/>
                      </a:endParaRPr>
                    </a:p>
                  </a:txBody>
                  <a:tcPr marL="0" marR="0" marT="18859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740409">
                <a:tc>
                  <a:txBody>
                    <a:bodyPr/>
                    <a:lstStyle/>
                    <a:p>
                      <a:pPr marL="452120">
                        <a:lnSpc>
                          <a:spcPct val="100000"/>
                        </a:lnSpc>
                        <a:spcBef>
                          <a:spcPts val="1475"/>
                        </a:spcBef>
                      </a:pPr>
                      <a:r>
                        <a:rPr sz="2750" spc="-5" dirty="0">
                          <a:latin typeface="Tahoma" panose="020B0604030504040204"/>
                          <a:cs typeface="Tahoma" panose="020B0604030504040204"/>
                        </a:rPr>
                        <a:t>Application</a:t>
                      </a:r>
                      <a:endParaRPr sz="2750">
                        <a:latin typeface="Tahoma" panose="020B0604030504040204"/>
                        <a:cs typeface="Tahoma" panose="020B0604030504040204"/>
                      </a:endParaRPr>
                    </a:p>
                  </a:txBody>
                  <a:tcPr marL="0" marR="0" marT="18732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740409">
                <a:tc>
                  <a:txBody>
                    <a:bodyPr/>
                    <a:lstStyle/>
                    <a:p>
                      <a:pPr marL="83820">
                        <a:lnSpc>
                          <a:spcPct val="100000"/>
                        </a:lnSpc>
                        <a:spcBef>
                          <a:spcPts val="1505"/>
                        </a:spcBef>
                      </a:pPr>
                      <a:r>
                        <a:rPr sz="2400" spc="-10" dirty="0">
                          <a:latin typeface="Tahoma" panose="020B0604030504040204"/>
                          <a:cs typeface="Tahoma" panose="020B0604030504040204"/>
                        </a:rPr>
                        <a:t>Operating</a:t>
                      </a:r>
                      <a:r>
                        <a:rPr sz="2400" spc="-100" dirty="0">
                          <a:latin typeface="Tahoma" panose="020B0604030504040204"/>
                          <a:cs typeface="Tahoma" panose="020B0604030504040204"/>
                        </a:rPr>
                        <a:t> </a:t>
                      </a:r>
                      <a:r>
                        <a:rPr sz="2400" spc="-5" dirty="0">
                          <a:latin typeface="Tahoma" panose="020B0604030504040204"/>
                          <a:cs typeface="Tahoma" panose="020B0604030504040204"/>
                        </a:rPr>
                        <a:t>System</a:t>
                      </a:r>
                      <a:endParaRPr sz="2400">
                        <a:latin typeface="Tahoma" panose="020B0604030504040204"/>
                        <a:cs typeface="Tahoma" panose="020B0604030504040204"/>
                      </a:endParaRPr>
                    </a:p>
                  </a:txBody>
                  <a:tcPr marL="0" marR="0" marT="19113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  <a:tr h="738505">
                <a:tc>
                  <a:txBody>
                    <a:bodyPr/>
                    <a:lstStyle/>
                    <a:p>
                      <a:pPr marL="535940">
                        <a:lnSpc>
                          <a:spcPct val="100000"/>
                        </a:lnSpc>
                        <a:spcBef>
                          <a:spcPts val="1465"/>
                        </a:spcBef>
                      </a:pPr>
                      <a:r>
                        <a:rPr sz="2750" spc="-20" dirty="0">
                          <a:latin typeface="Tahoma" panose="020B0604030504040204"/>
                          <a:cs typeface="Tahoma" panose="020B0604030504040204"/>
                        </a:rPr>
                        <a:t>Hardware</a:t>
                      </a:r>
                      <a:endParaRPr sz="2750">
                        <a:latin typeface="Tahoma" panose="020B0604030504040204"/>
                        <a:cs typeface="Tahoma" panose="020B0604030504040204"/>
                      </a:endParaRPr>
                    </a:p>
                  </a:txBody>
                  <a:tcPr marL="0" marR="0" marT="186055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20" name="object 2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886145" y="310424"/>
            <a:ext cx="3301365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pc="10" dirty="0"/>
              <a:t>A </a:t>
            </a:r>
            <a:r>
              <a:rPr spc="-5" dirty="0"/>
              <a:t>better</a:t>
            </a:r>
            <a:r>
              <a:rPr spc="-240" dirty="0"/>
              <a:t> </a:t>
            </a:r>
            <a:r>
              <a:rPr spc="5" dirty="0"/>
              <a:t>picture</a:t>
            </a:r>
            <a:endParaRPr spc="5" dirty="0"/>
          </a:p>
        </p:txBody>
      </p:sp>
      <p:sp>
        <p:nvSpPr>
          <p:cNvPr id="6" name="object 6"/>
          <p:cNvSpPr/>
          <p:nvPr/>
        </p:nvSpPr>
        <p:spPr>
          <a:xfrm>
            <a:off x="1072896" y="1732788"/>
            <a:ext cx="5931408" cy="48234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2530808" y="6148781"/>
            <a:ext cx="1320800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spc="-10" dirty="0">
                <a:latin typeface="Tahoma" panose="020B0604030504040204"/>
                <a:cs typeface="Tahoma" panose="020B0604030504040204"/>
              </a:rPr>
              <a:t>Hardware</a:t>
            </a:r>
            <a:endParaRPr sz="2400">
              <a:latin typeface="Tahoma" panose="020B0604030504040204"/>
              <a:cs typeface="Tahoma" panose="020B0604030504040204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595627" y="4026408"/>
            <a:ext cx="2334895" cy="2014855"/>
            <a:chOff x="1595627" y="4026408"/>
            <a:chExt cx="2334895" cy="2014855"/>
          </a:xfrm>
        </p:grpSpPr>
        <p:sp>
          <p:nvSpPr>
            <p:cNvPr id="9" name="object 9"/>
            <p:cNvSpPr/>
            <p:nvPr/>
          </p:nvSpPr>
          <p:spPr>
            <a:xfrm>
              <a:off x="1595627" y="5875020"/>
              <a:ext cx="170687" cy="111252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652016" y="5289803"/>
              <a:ext cx="56515" cy="751840"/>
            </a:xfrm>
            <a:custGeom>
              <a:avLst/>
              <a:gdLst/>
              <a:ahLst/>
              <a:cxnLst/>
              <a:rect l="l" t="t" r="r" b="b"/>
              <a:pathLst>
                <a:path w="56514" h="751839">
                  <a:moveTo>
                    <a:pt x="56388" y="612648"/>
                  </a:moveTo>
                  <a:lnTo>
                    <a:pt x="0" y="612648"/>
                  </a:lnTo>
                  <a:lnTo>
                    <a:pt x="0" y="694956"/>
                  </a:lnTo>
                  <a:lnTo>
                    <a:pt x="28956" y="751332"/>
                  </a:lnTo>
                  <a:lnTo>
                    <a:pt x="56388" y="696468"/>
                  </a:lnTo>
                  <a:lnTo>
                    <a:pt x="56388" y="612648"/>
                  </a:lnTo>
                  <a:close/>
                </a:path>
                <a:path w="56514" h="751839">
                  <a:moveTo>
                    <a:pt x="56388" y="0"/>
                  </a:moveTo>
                  <a:lnTo>
                    <a:pt x="0" y="0"/>
                  </a:lnTo>
                  <a:lnTo>
                    <a:pt x="0" y="585216"/>
                  </a:lnTo>
                  <a:lnTo>
                    <a:pt x="56388" y="585216"/>
                  </a:lnTo>
                  <a:lnTo>
                    <a:pt x="563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3747516" y="5855208"/>
              <a:ext cx="173736" cy="11277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3805428" y="5269991"/>
              <a:ext cx="58419" cy="753110"/>
            </a:xfrm>
            <a:custGeom>
              <a:avLst/>
              <a:gdLst/>
              <a:ahLst/>
              <a:cxnLst/>
              <a:rect l="l" t="t" r="r" b="b"/>
              <a:pathLst>
                <a:path w="58420" h="753110">
                  <a:moveTo>
                    <a:pt x="57912" y="612648"/>
                  </a:moveTo>
                  <a:lnTo>
                    <a:pt x="0" y="612648"/>
                  </a:lnTo>
                  <a:lnTo>
                    <a:pt x="0" y="696468"/>
                  </a:lnTo>
                  <a:lnTo>
                    <a:pt x="28956" y="752868"/>
                  </a:lnTo>
                  <a:lnTo>
                    <a:pt x="57912" y="697992"/>
                  </a:lnTo>
                  <a:lnTo>
                    <a:pt x="57912" y="612648"/>
                  </a:lnTo>
                  <a:close/>
                </a:path>
                <a:path w="58420" h="753110">
                  <a:moveTo>
                    <a:pt x="57912" y="0"/>
                  </a:moveTo>
                  <a:lnTo>
                    <a:pt x="0" y="0"/>
                  </a:lnTo>
                  <a:lnTo>
                    <a:pt x="0" y="585216"/>
                  </a:lnTo>
                  <a:lnTo>
                    <a:pt x="57912" y="585216"/>
                  </a:lnTo>
                  <a:lnTo>
                    <a:pt x="5791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3758183" y="4613148"/>
              <a:ext cx="172212" cy="111251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3816096" y="4026407"/>
              <a:ext cx="56515" cy="753110"/>
            </a:xfrm>
            <a:custGeom>
              <a:avLst/>
              <a:gdLst/>
              <a:ahLst/>
              <a:cxnLst/>
              <a:rect l="l" t="t" r="r" b="b"/>
              <a:pathLst>
                <a:path w="56514" h="753110">
                  <a:moveTo>
                    <a:pt x="56388" y="612648"/>
                  </a:moveTo>
                  <a:lnTo>
                    <a:pt x="0" y="612648"/>
                  </a:lnTo>
                  <a:lnTo>
                    <a:pt x="0" y="697992"/>
                  </a:lnTo>
                  <a:lnTo>
                    <a:pt x="27432" y="752856"/>
                  </a:lnTo>
                  <a:lnTo>
                    <a:pt x="56388" y="696468"/>
                  </a:lnTo>
                  <a:lnTo>
                    <a:pt x="56388" y="612648"/>
                  </a:lnTo>
                  <a:close/>
                </a:path>
                <a:path w="56514" h="753110">
                  <a:moveTo>
                    <a:pt x="56388" y="0"/>
                  </a:moveTo>
                  <a:lnTo>
                    <a:pt x="0" y="0"/>
                  </a:lnTo>
                  <a:lnTo>
                    <a:pt x="0" y="586740"/>
                  </a:lnTo>
                  <a:lnTo>
                    <a:pt x="56388" y="586740"/>
                  </a:lnTo>
                  <a:lnTo>
                    <a:pt x="5638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/>
          <p:cNvSpPr txBox="1"/>
          <p:nvPr/>
        </p:nvSpPr>
        <p:spPr>
          <a:xfrm>
            <a:off x="4172203" y="3803396"/>
            <a:ext cx="1359535" cy="204152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92405" marR="668020" indent="-129540">
              <a:lnSpc>
                <a:spcPct val="103000"/>
              </a:lnSpc>
              <a:spcBef>
                <a:spcPts val="85"/>
              </a:spcBef>
            </a:pPr>
            <a:r>
              <a:rPr sz="1500" spc="-10" dirty="0">
                <a:latin typeface="Tahoma" panose="020B0604030504040204"/>
                <a:cs typeface="Tahoma" panose="020B0604030504040204"/>
              </a:rPr>
              <a:t>S</a:t>
            </a:r>
            <a:r>
              <a:rPr sz="1500" spc="15" dirty="0">
                <a:latin typeface="Tahoma" panose="020B0604030504040204"/>
                <a:cs typeface="Tahoma" panose="020B0604030504040204"/>
              </a:rPr>
              <a:t>y</a:t>
            </a:r>
            <a:r>
              <a:rPr sz="1500" spc="5" dirty="0">
                <a:latin typeface="Tahoma" panose="020B0604030504040204"/>
                <a:cs typeface="Tahoma" panose="020B0604030504040204"/>
              </a:rPr>
              <a:t>s</a:t>
            </a:r>
            <a:r>
              <a:rPr sz="1500" spc="15" dirty="0">
                <a:latin typeface="Tahoma" panose="020B0604030504040204"/>
                <a:cs typeface="Tahoma" panose="020B0604030504040204"/>
              </a:rPr>
              <a:t>t</a:t>
            </a:r>
            <a:r>
              <a:rPr sz="1500" spc="5" dirty="0">
                <a:latin typeface="Tahoma" panose="020B0604030504040204"/>
                <a:cs typeface="Tahoma" panose="020B0604030504040204"/>
              </a:rPr>
              <a:t>e</a:t>
            </a:r>
            <a:r>
              <a:rPr sz="1500" spc="15" dirty="0">
                <a:latin typeface="Tahoma" panose="020B0604030504040204"/>
                <a:cs typeface="Tahoma" panose="020B0604030504040204"/>
              </a:rPr>
              <a:t>m  </a:t>
            </a:r>
            <a:r>
              <a:rPr sz="1500" spc="10" dirty="0">
                <a:latin typeface="Tahoma" panose="020B0604030504040204"/>
                <a:cs typeface="Tahoma" panose="020B0604030504040204"/>
              </a:rPr>
              <a:t>calls</a:t>
            </a:r>
            <a:endParaRPr sz="1500">
              <a:latin typeface="Tahoma" panose="020B0604030504040204"/>
              <a:cs typeface="Tahoma" panose="020B0604030504040204"/>
            </a:endParaRPr>
          </a:p>
          <a:p>
            <a:pPr marL="182880" marR="5080" indent="-170815">
              <a:lnSpc>
                <a:spcPct val="101000"/>
              </a:lnSpc>
              <a:spcBef>
                <a:spcPts val="1480"/>
              </a:spcBef>
            </a:pPr>
            <a:r>
              <a:rPr sz="2400" spc="20" dirty="0">
                <a:latin typeface="Tahoma" panose="020B0604030504040204"/>
                <a:cs typeface="Tahoma" panose="020B0604030504040204"/>
              </a:rPr>
              <a:t>O</a:t>
            </a:r>
            <a:r>
              <a:rPr sz="2400" dirty="0">
                <a:latin typeface="Tahoma" panose="020B0604030504040204"/>
                <a:cs typeface="Tahoma" panose="020B0604030504040204"/>
              </a:rPr>
              <a:t>p</a:t>
            </a:r>
            <a:r>
              <a:rPr sz="2400" spc="15" dirty="0">
                <a:latin typeface="Tahoma" panose="020B0604030504040204"/>
                <a:cs typeface="Tahoma" panose="020B0604030504040204"/>
              </a:rPr>
              <a:t>e</a:t>
            </a:r>
            <a:r>
              <a:rPr sz="2400" spc="-45" dirty="0">
                <a:latin typeface="Tahoma" panose="020B0604030504040204"/>
                <a:cs typeface="Tahoma" panose="020B0604030504040204"/>
              </a:rPr>
              <a:t>r</a:t>
            </a:r>
            <a:r>
              <a:rPr sz="2400" spc="20" dirty="0">
                <a:latin typeface="Tahoma" panose="020B0604030504040204"/>
                <a:cs typeface="Tahoma" panose="020B0604030504040204"/>
              </a:rPr>
              <a:t>a</a:t>
            </a:r>
            <a:r>
              <a:rPr sz="2400" spc="-10" dirty="0">
                <a:latin typeface="Tahoma" panose="020B0604030504040204"/>
                <a:cs typeface="Tahoma" panose="020B0604030504040204"/>
              </a:rPr>
              <a:t>t</a:t>
            </a:r>
            <a:r>
              <a:rPr sz="2400" dirty="0">
                <a:latin typeface="Tahoma" panose="020B0604030504040204"/>
                <a:cs typeface="Tahoma" panose="020B0604030504040204"/>
              </a:rPr>
              <a:t>i</a:t>
            </a:r>
            <a:r>
              <a:rPr sz="2400" spc="15" dirty="0">
                <a:latin typeface="Tahoma" panose="020B0604030504040204"/>
                <a:cs typeface="Tahoma" panose="020B0604030504040204"/>
              </a:rPr>
              <a:t>n</a:t>
            </a:r>
            <a:r>
              <a:rPr sz="2400" spc="5" dirty="0">
                <a:latin typeface="Tahoma" panose="020B0604030504040204"/>
                <a:cs typeface="Tahoma" panose="020B0604030504040204"/>
              </a:rPr>
              <a:t>g  System</a:t>
            </a:r>
            <a:endParaRPr sz="2400">
              <a:latin typeface="Tahoma" panose="020B0604030504040204"/>
              <a:cs typeface="Tahoma" panose="020B0604030504040204"/>
            </a:endParaRPr>
          </a:p>
          <a:p>
            <a:pPr marL="182880" marR="183515" indent="-170815">
              <a:lnSpc>
                <a:spcPct val="103000"/>
              </a:lnSpc>
              <a:spcBef>
                <a:spcPts val="1200"/>
              </a:spcBef>
            </a:pPr>
            <a:r>
              <a:rPr sz="1500" spc="10" dirty="0">
                <a:latin typeface="Tahoma" panose="020B0604030504040204"/>
                <a:cs typeface="Tahoma" panose="020B0604030504040204"/>
              </a:rPr>
              <a:t>Privileged  </a:t>
            </a:r>
            <a:r>
              <a:rPr sz="1500" spc="5" dirty="0">
                <a:latin typeface="Tahoma" panose="020B0604030504040204"/>
                <a:cs typeface="Tahoma" panose="020B0604030504040204"/>
              </a:rPr>
              <a:t>i</a:t>
            </a:r>
            <a:r>
              <a:rPr sz="1500" dirty="0">
                <a:latin typeface="Tahoma" panose="020B0604030504040204"/>
                <a:cs typeface="Tahoma" panose="020B0604030504040204"/>
              </a:rPr>
              <a:t>n</a:t>
            </a:r>
            <a:r>
              <a:rPr sz="1500" spc="20" dirty="0">
                <a:latin typeface="Tahoma" panose="020B0604030504040204"/>
                <a:cs typeface="Tahoma" panose="020B0604030504040204"/>
              </a:rPr>
              <a:t>s</a:t>
            </a:r>
            <a:r>
              <a:rPr sz="1500" dirty="0">
                <a:latin typeface="Tahoma" panose="020B0604030504040204"/>
                <a:cs typeface="Tahoma" panose="020B0604030504040204"/>
              </a:rPr>
              <a:t>t</a:t>
            </a:r>
            <a:r>
              <a:rPr sz="1500" spc="5" dirty="0">
                <a:latin typeface="Tahoma" panose="020B0604030504040204"/>
                <a:cs typeface="Tahoma" panose="020B0604030504040204"/>
              </a:rPr>
              <a:t>r</a:t>
            </a:r>
            <a:r>
              <a:rPr sz="1500" spc="15" dirty="0">
                <a:latin typeface="Tahoma" panose="020B0604030504040204"/>
                <a:cs typeface="Tahoma" panose="020B0604030504040204"/>
              </a:rPr>
              <a:t>u</a:t>
            </a:r>
            <a:r>
              <a:rPr sz="1500" spc="10" dirty="0">
                <a:latin typeface="Tahoma" panose="020B0604030504040204"/>
                <a:cs typeface="Tahoma" panose="020B0604030504040204"/>
              </a:rPr>
              <a:t>c</a:t>
            </a:r>
            <a:r>
              <a:rPr sz="1500" dirty="0">
                <a:latin typeface="Tahoma" panose="020B0604030504040204"/>
                <a:cs typeface="Tahoma" panose="020B0604030504040204"/>
              </a:rPr>
              <a:t>t</a:t>
            </a:r>
            <a:r>
              <a:rPr sz="1500" spc="5" dirty="0">
                <a:latin typeface="Tahoma" panose="020B0604030504040204"/>
                <a:cs typeface="Tahoma" panose="020B0604030504040204"/>
              </a:rPr>
              <a:t>i</a:t>
            </a:r>
            <a:r>
              <a:rPr sz="1500" spc="25" dirty="0">
                <a:latin typeface="Tahoma" panose="020B0604030504040204"/>
                <a:cs typeface="Tahoma" panose="020B0604030504040204"/>
              </a:rPr>
              <a:t>o</a:t>
            </a:r>
            <a:r>
              <a:rPr sz="1500" dirty="0">
                <a:latin typeface="Tahoma" panose="020B0604030504040204"/>
                <a:cs typeface="Tahoma" panose="020B0604030504040204"/>
              </a:rPr>
              <a:t>n</a:t>
            </a:r>
            <a:r>
              <a:rPr sz="1500" spc="15" dirty="0">
                <a:latin typeface="Tahoma" panose="020B0604030504040204"/>
                <a:cs typeface="Tahoma" panose="020B0604030504040204"/>
              </a:rPr>
              <a:t>s</a:t>
            </a:r>
            <a:endParaRPr sz="1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16" name="object 16"/>
          <p:cNvSpPr txBox="1"/>
          <p:nvPr/>
        </p:nvSpPr>
        <p:spPr>
          <a:xfrm>
            <a:off x="1877060" y="5360923"/>
            <a:ext cx="1010285" cy="49466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indent="141605">
              <a:lnSpc>
                <a:spcPct val="103000"/>
              </a:lnSpc>
              <a:spcBef>
                <a:spcPts val="85"/>
              </a:spcBef>
            </a:pPr>
            <a:r>
              <a:rPr sz="1500" spc="10" dirty="0">
                <a:latin typeface="Tahoma" panose="020B0604030504040204"/>
                <a:cs typeface="Tahoma" panose="020B0604030504040204"/>
              </a:rPr>
              <a:t>Machine  </a:t>
            </a:r>
            <a:r>
              <a:rPr sz="1500" spc="5" dirty="0">
                <a:latin typeface="Tahoma" panose="020B0604030504040204"/>
                <a:cs typeface="Tahoma" panose="020B0604030504040204"/>
              </a:rPr>
              <a:t>i</a:t>
            </a:r>
            <a:r>
              <a:rPr sz="1500" dirty="0">
                <a:latin typeface="Tahoma" panose="020B0604030504040204"/>
                <a:cs typeface="Tahoma" panose="020B0604030504040204"/>
              </a:rPr>
              <a:t>n</a:t>
            </a:r>
            <a:r>
              <a:rPr sz="1500" spc="20" dirty="0">
                <a:latin typeface="Tahoma" panose="020B0604030504040204"/>
                <a:cs typeface="Tahoma" panose="020B0604030504040204"/>
              </a:rPr>
              <a:t>s</a:t>
            </a:r>
            <a:r>
              <a:rPr sz="1500" dirty="0">
                <a:latin typeface="Tahoma" panose="020B0604030504040204"/>
                <a:cs typeface="Tahoma" panose="020B0604030504040204"/>
              </a:rPr>
              <a:t>t</a:t>
            </a:r>
            <a:r>
              <a:rPr sz="1500" spc="5" dirty="0">
                <a:latin typeface="Tahoma" panose="020B0604030504040204"/>
                <a:cs typeface="Tahoma" panose="020B0604030504040204"/>
              </a:rPr>
              <a:t>r</a:t>
            </a:r>
            <a:r>
              <a:rPr sz="1500" spc="15" dirty="0">
                <a:latin typeface="Tahoma" panose="020B0604030504040204"/>
                <a:cs typeface="Tahoma" panose="020B0604030504040204"/>
              </a:rPr>
              <a:t>u</a:t>
            </a:r>
            <a:r>
              <a:rPr sz="1500" spc="10" dirty="0">
                <a:latin typeface="Tahoma" panose="020B0604030504040204"/>
                <a:cs typeface="Tahoma" panose="020B0604030504040204"/>
              </a:rPr>
              <a:t>c</a:t>
            </a:r>
            <a:r>
              <a:rPr sz="1500" dirty="0">
                <a:latin typeface="Tahoma" panose="020B0604030504040204"/>
                <a:cs typeface="Tahoma" panose="020B0604030504040204"/>
              </a:rPr>
              <a:t>t</a:t>
            </a:r>
            <a:r>
              <a:rPr sz="1500" spc="5" dirty="0">
                <a:latin typeface="Tahoma" panose="020B0604030504040204"/>
                <a:cs typeface="Tahoma" panose="020B0604030504040204"/>
              </a:rPr>
              <a:t>i</a:t>
            </a:r>
            <a:r>
              <a:rPr sz="1500" spc="25" dirty="0">
                <a:latin typeface="Tahoma" panose="020B0604030504040204"/>
                <a:cs typeface="Tahoma" panose="020B0604030504040204"/>
              </a:rPr>
              <a:t>o</a:t>
            </a:r>
            <a:r>
              <a:rPr sz="1500" dirty="0">
                <a:latin typeface="Tahoma" panose="020B0604030504040204"/>
                <a:cs typeface="Tahoma" panose="020B0604030504040204"/>
              </a:rPr>
              <a:t>n</a:t>
            </a:r>
            <a:r>
              <a:rPr sz="1500" spc="15" dirty="0">
                <a:latin typeface="Tahoma" panose="020B0604030504040204"/>
                <a:cs typeface="Tahoma" panose="020B0604030504040204"/>
              </a:rPr>
              <a:t>s</a:t>
            </a:r>
            <a:endParaRPr sz="1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213941" y="3270066"/>
            <a:ext cx="1502410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dirty="0">
                <a:latin typeface="Tahoma" panose="020B0604030504040204"/>
                <a:cs typeface="Tahoma" panose="020B0604030504040204"/>
              </a:rPr>
              <a:t>Application</a:t>
            </a:r>
            <a:endParaRPr sz="24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106546" y="3321102"/>
            <a:ext cx="2418454" cy="16248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53035">
              <a:lnSpc>
                <a:spcPts val="3035"/>
              </a:lnSpc>
              <a:spcBef>
                <a:spcPts val="110"/>
              </a:spcBef>
            </a:pPr>
            <a:endParaRPr lang="en-US" sz="2550" i="1" spc="-930" dirty="0">
              <a:latin typeface="Verdana" panose="020B0604030504040204"/>
              <a:cs typeface="Tahoma" panose="020B0604030504040204"/>
            </a:endParaRPr>
          </a:p>
          <a:p>
            <a:pPr marL="153035">
              <a:lnSpc>
                <a:spcPts val="3035"/>
              </a:lnSpc>
              <a:spcBef>
                <a:spcPts val="110"/>
              </a:spcBef>
            </a:pPr>
            <a:r>
              <a:rPr sz="2400" spc="20" dirty="0">
                <a:latin typeface="Tahoma" panose="020B0604030504040204"/>
                <a:cs typeface="Tahoma" panose="020B0604030504040204"/>
              </a:rPr>
              <a:t>O</a:t>
            </a:r>
            <a:r>
              <a:rPr lang="en-US" sz="2400" spc="20" dirty="0">
                <a:latin typeface="Tahoma" panose="020B0604030504040204"/>
                <a:cs typeface="Tahoma" panose="020B0604030504040204"/>
              </a:rPr>
              <a:t>ne O</a:t>
            </a:r>
            <a:r>
              <a:rPr sz="2400" dirty="0">
                <a:latin typeface="Tahoma" panose="020B0604030504040204"/>
                <a:cs typeface="Tahoma" panose="020B0604030504040204"/>
              </a:rPr>
              <a:t>p</a:t>
            </a:r>
            <a:r>
              <a:rPr sz="2400" spc="15" dirty="0">
                <a:latin typeface="Tahoma" panose="020B0604030504040204"/>
                <a:cs typeface="Tahoma" panose="020B0604030504040204"/>
              </a:rPr>
              <a:t>e</a:t>
            </a:r>
            <a:r>
              <a:rPr sz="2400" spc="-45" dirty="0">
                <a:latin typeface="Tahoma" panose="020B0604030504040204"/>
                <a:cs typeface="Tahoma" panose="020B0604030504040204"/>
              </a:rPr>
              <a:t>r</a:t>
            </a:r>
            <a:r>
              <a:rPr sz="2400" spc="20" dirty="0">
                <a:latin typeface="Tahoma" panose="020B0604030504040204"/>
                <a:cs typeface="Tahoma" panose="020B0604030504040204"/>
              </a:rPr>
              <a:t>a</a:t>
            </a:r>
            <a:r>
              <a:rPr sz="2400" spc="15" dirty="0">
                <a:latin typeface="Tahoma" panose="020B0604030504040204"/>
                <a:cs typeface="Tahoma" panose="020B0604030504040204"/>
              </a:rPr>
              <a:t>t</a:t>
            </a:r>
            <a:r>
              <a:rPr sz="2400" spc="-25" dirty="0">
                <a:latin typeface="Tahoma" panose="020B0604030504040204"/>
                <a:cs typeface="Tahoma" panose="020B0604030504040204"/>
              </a:rPr>
              <a:t>i</a:t>
            </a:r>
            <a:r>
              <a:rPr sz="2400" spc="15" dirty="0">
                <a:latin typeface="Tahoma" panose="020B0604030504040204"/>
                <a:cs typeface="Tahoma" panose="020B0604030504040204"/>
              </a:rPr>
              <a:t>n</a:t>
            </a:r>
            <a:r>
              <a:rPr sz="2400" spc="5" dirty="0">
                <a:latin typeface="Tahoma" panose="020B0604030504040204"/>
                <a:cs typeface="Tahoma" panose="020B0604030504040204"/>
              </a:rPr>
              <a:t>g  System</a:t>
            </a:r>
            <a:endParaRPr sz="2400" dirty="0">
              <a:latin typeface="Tahoma" panose="020B0604030504040204"/>
              <a:cs typeface="Tahoma" panose="020B0604030504040204"/>
            </a:endParaRPr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2550" i="1" spc="-280" dirty="0">
                <a:latin typeface="Verdana" panose="020B0604030504040204"/>
                <a:cs typeface="Verdana" panose="020B0604030504040204"/>
              </a:rPr>
              <a:t>One</a:t>
            </a:r>
            <a:r>
              <a:rPr lang="en-US" sz="2550" i="1" spc="-280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280" dirty="0">
                <a:latin typeface="Tahoma" panose="020B0604030504040204"/>
                <a:cs typeface="Tahoma" panose="020B0604030504040204"/>
              </a:rPr>
              <a:t>Hardware</a:t>
            </a:r>
            <a:endParaRPr sz="2400" dirty="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483894" y="1842619"/>
            <a:ext cx="2269706" cy="774571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59055" algn="ctr">
              <a:lnSpc>
                <a:spcPct val="100000"/>
              </a:lnSpc>
              <a:spcBef>
                <a:spcPts val="280"/>
              </a:spcBef>
            </a:pPr>
            <a:r>
              <a:rPr lang="en-US" sz="2400" spc="5" dirty="0">
                <a:latin typeface="Tahoma" panose="020B0604030504040204"/>
                <a:cs typeface="Tahoma" panose="020B0604030504040204"/>
              </a:rPr>
              <a:t>many a</a:t>
            </a:r>
            <a:r>
              <a:rPr sz="2400" spc="5" dirty="0">
                <a:latin typeface="Tahoma" panose="020B0604030504040204"/>
                <a:cs typeface="Tahoma" panose="020B0604030504040204"/>
              </a:rPr>
              <a:t>pplications</a:t>
            </a:r>
            <a:endParaRPr sz="2400" dirty="0">
              <a:latin typeface="Tahoma" panose="020B0604030504040204"/>
              <a:cs typeface="Tahoma" panose="020B0604030504040204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94056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Operating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in</a:t>
            </a:r>
            <a:r>
              <a:rPr u="heavy" spc="-310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dirty="0">
                <a:uFill>
                  <a:solidFill>
                    <a:srgbClr val="336699"/>
                  </a:solidFill>
                </a:uFill>
              </a:rPr>
              <a:t>Action	</a:t>
            </a:r>
            <a:endParaRPr u="heavy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121410" indent="-268605">
              <a:lnSpc>
                <a:spcPct val="100000"/>
              </a:lnSpc>
              <a:spcBef>
                <a:spcPts val="9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1121410" algn="l"/>
                <a:tab pos="1122045" algn="l"/>
              </a:tabLst>
            </a:pPr>
            <a:r>
              <a:rPr spc="-5" dirty="0"/>
              <a:t>OS </a:t>
            </a:r>
            <a:r>
              <a:rPr spc="5" dirty="0"/>
              <a:t>is </a:t>
            </a:r>
            <a:r>
              <a:rPr spc="-5" dirty="0"/>
              <a:t>a program, just </a:t>
            </a:r>
            <a:r>
              <a:rPr dirty="0"/>
              <a:t>like any </a:t>
            </a:r>
            <a:r>
              <a:rPr spc="-5" dirty="0"/>
              <a:t>other</a:t>
            </a:r>
            <a:r>
              <a:rPr spc="-65" dirty="0"/>
              <a:t> </a:t>
            </a:r>
            <a:r>
              <a:rPr spc="-5" dirty="0"/>
              <a:t>program</a:t>
            </a:r>
            <a:endParaRPr spc="-5" dirty="0"/>
          </a:p>
          <a:p>
            <a:pPr marL="1121410" indent="-268605">
              <a:lnSpc>
                <a:spcPct val="100000"/>
              </a:lnSpc>
              <a:spcBef>
                <a:spcPts val="194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1121410" algn="l"/>
                <a:tab pos="1122045" algn="l"/>
                <a:tab pos="8440420" algn="l"/>
              </a:tabLst>
            </a:pPr>
            <a:r>
              <a:rPr spc="5" dirty="0"/>
              <a:t>W</a:t>
            </a:r>
            <a:r>
              <a:rPr spc="-20" dirty="0"/>
              <a:t>h</a:t>
            </a:r>
            <a:r>
              <a:rPr dirty="0"/>
              <a:t>e</a:t>
            </a:r>
            <a:r>
              <a:rPr spc="-5" dirty="0"/>
              <a:t>n</a:t>
            </a:r>
            <a:r>
              <a:rPr spc="-10" dirty="0"/>
              <a:t> </a:t>
            </a:r>
            <a:r>
              <a:rPr spc="-5" dirty="0"/>
              <a:t>y</a:t>
            </a:r>
            <a:r>
              <a:rPr dirty="0"/>
              <a:t>o</a:t>
            </a:r>
            <a:r>
              <a:rPr spc="-5" dirty="0"/>
              <a:t>u</a:t>
            </a:r>
            <a:r>
              <a:rPr spc="-10" dirty="0"/>
              <a:t> </a:t>
            </a:r>
            <a:r>
              <a:rPr spc="-5" dirty="0"/>
              <a:t>t</a:t>
            </a:r>
            <a:r>
              <a:rPr dirty="0"/>
              <a:t>u</a:t>
            </a:r>
            <a:r>
              <a:rPr spc="-15" dirty="0"/>
              <a:t>r</a:t>
            </a:r>
            <a:r>
              <a:rPr spc="-5" dirty="0"/>
              <a:t>n</a:t>
            </a:r>
            <a:r>
              <a:rPr spc="-10" dirty="0"/>
              <a:t> </a:t>
            </a:r>
            <a:r>
              <a:rPr dirty="0"/>
              <a:t>po</a:t>
            </a:r>
            <a:r>
              <a:rPr spc="-10" dirty="0"/>
              <a:t>w</a:t>
            </a:r>
            <a:r>
              <a:rPr spc="-20" dirty="0"/>
              <a:t>e</a:t>
            </a:r>
            <a:r>
              <a:rPr spc="-5" dirty="0"/>
              <a:t>r</a:t>
            </a:r>
            <a:r>
              <a:rPr spc="15" dirty="0"/>
              <a:t> </a:t>
            </a:r>
            <a:r>
              <a:rPr spc="-20" dirty="0"/>
              <a:t>o</a:t>
            </a:r>
            <a:r>
              <a:rPr dirty="0"/>
              <a:t>n</a:t>
            </a:r>
            <a:r>
              <a:rPr spc="-5" dirty="0"/>
              <a:t>,</a:t>
            </a:r>
            <a:r>
              <a:rPr spc="-10" dirty="0"/>
              <a:t> </a:t>
            </a:r>
            <a:r>
              <a:rPr b="1" i="1" spc="-30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b="1" i="1" spc="-16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b="1" i="1" spc="-18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b="1" i="1" spc="135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b="1" i="1" spc="-114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b="1" i="1" spc="11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b="1" i="1" spc="-5" dirty="0">
                <a:latin typeface="Times New Roman" panose="02020603050405020304"/>
                <a:cs typeface="Times New Roman" panose="02020603050405020304"/>
              </a:rPr>
              <a:t>ra</a:t>
            </a:r>
            <a:r>
              <a:rPr b="1" i="1" spc="-25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b="1" i="1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dirty="0"/>
              <a:t>p</a:t>
            </a:r>
            <a:r>
              <a:rPr spc="-15" dirty="0"/>
              <a:t>r</a:t>
            </a:r>
            <a:r>
              <a:rPr dirty="0"/>
              <a:t>og</a:t>
            </a:r>
            <a:r>
              <a:rPr spc="-15" dirty="0"/>
              <a:t>r</a:t>
            </a:r>
            <a:r>
              <a:rPr dirty="0"/>
              <a:t>a</a:t>
            </a:r>
            <a:r>
              <a:rPr spc="-5" dirty="0"/>
              <a:t>m</a:t>
            </a:r>
            <a:r>
              <a:rPr spc="-25" dirty="0"/>
              <a:t> </a:t>
            </a:r>
            <a:r>
              <a:rPr spc="-10" dirty="0"/>
              <a:t>i</a:t>
            </a:r>
            <a:r>
              <a:rPr spc="-5" dirty="0"/>
              <a:t>s</a:t>
            </a:r>
            <a:r>
              <a:rPr dirty="0"/>
              <a:t> </a:t>
            </a:r>
            <a:r>
              <a:rPr spc="-10" dirty="0"/>
              <a:t>l</a:t>
            </a:r>
            <a:r>
              <a:rPr dirty="0"/>
              <a:t>oad</a:t>
            </a:r>
            <a:r>
              <a:rPr spc="-20" dirty="0"/>
              <a:t>e</a:t>
            </a:r>
            <a:r>
              <a:rPr spc="-5" dirty="0"/>
              <a:t>d</a:t>
            </a:r>
            <a:r>
              <a:rPr spc="10" dirty="0"/>
              <a:t> </a:t>
            </a:r>
            <a:r>
              <a:rPr spc="-5" dirty="0"/>
              <a:t>f</a:t>
            </a:r>
            <a:r>
              <a:rPr spc="-15" dirty="0"/>
              <a:t>r</a:t>
            </a:r>
            <a:r>
              <a:rPr dirty="0"/>
              <a:t>o</a:t>
            </a:r>
            <a:r>
              <a:rPr spc="-5" dirty="0"/>
              <a:t>m</a:t>
            </a:r>
            <a:r>
              <a:rPr dirty="0"/>
              <a:t>	</a:t>
            </a:r>
            <a:r>
              <a:rPr spc="-10" dirty="0"/>
              <a:t>R</a:t>
            </a:r>
            <a:r>
              <a:rPr spc="-5" dirty="0"/>
              <a:t>OM</a:t>
            </a:r>
            <a:endParaRPr spc="-5" dirty="0"/>
          </a:p>
          <a:p>
            <a:pPr marL="1121410" indent="-268605">
              <a:lnSpc>
                <a:spcPct val="100000"/>
              </a:lnSpc>
              <a:spcBef>
                <a:spcPts val="157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1121410" algn="l"/>
                <a:tab pos="1122045" algn="l"/>
              </a:tabLst>
            </a:pPr>
            <a:r>
              <a:rPr spc="-5" dirty="0"/>
              <a:t>Bootstrap</a:t>
            </a:r>
            <a:r>
              <a:rPr spc="-15" dirty="0"/>
              <a:t> </a:t>
            </a:r>
            <a:r>
              <a:rPr spc="-5" dirty="0"/>
              <a:t>program</a:t>
            </a:r>
            <a:endParaRPr spc="-5" dirty="0"/>
          </a:p>
          <a:p>
            <a:pPr marL="1392555" lvl="1" indent="-226060">
              <a:lnSpc>
                <a:spcPct val="100000"/>
              </a:lnSpc>
              <a:spcBef>
                <a:spcPts val="1330"/>
              </a:spcBef>
              <a:buClr>
                <a:srgbClr val="9A2D1F"/>
              </a:buClr>
              <a:buSzPct val="82000"/>
              <a:buFont typeface="Webdings" panose="05030102010509060703"/>
              <a:buChar char=""/>
              <a:tabLst>
                <a:tab pos="1393190" algn="l"/>
              </a:tabLst>
            </a:pP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Examine/check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machine</a:t>
            </a:r>
            <a:r>
              <a:rPr sz="22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configuration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1663700" lvl="2" indent="-226060">
              <a:lnSpc>
                <a:spcPct val="100000"/>
              </a:lnSpc>
              <a:spcBef>
                <a:spcPts val="1440"/>
              </a:spcBef>
              <a:buClr>
                <a:srgbClr val="E6B1AA"/>
              </a:buClr>
              <a:buSzPct val="84000"/>
              <a:buFont typeface="Webdings" panose="05030102010509060703"/>
              <a:buChar char=""/>
              <a:tabLst>
                <a:tab pos="1664335" algn="l"/>
              </a:tabLst>
            </a:pPr>
            <a:r>
              <a:rPr sz="2200" spc="365" dirty="0">
                <a:latin typeface="Times New Roman" panose="02020603050405020304"/>
                <a:cs typeface="Times New Roman" panose="02020603050405020304"/>
              </a:rPr>
              <a:t>#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CPUs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1663700" lvl="2" indent="-226060">
              <a:lnSpc>
                <a:spcPct val="100000"/>
              </a:lnSpc>
              <a:spcBef>
                <a:spcPts val="1430"/>
              </a:spcBef>
              <a:buClr>
                <a:srgbClr val="E6B1AA"/>
              </a:buClr>
              <a:buSzPct val="84000"/>
              <a:buFont typeface="Webdings" panose="05030102010509060703"/>
              <a:buChar char=""/>
              <a:tabLst>
                <a:tab pos="166433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How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much</a:t>
            </a:r>
            <a:r>
              <a:rPr sz="22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memory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1663700" lvl="2" indent="-226060">
              <a:lnSpc>
                <a:spcPct val="100000"/>
              </a:lnSpc>
              <a:spcBef>
                <a:spcPts val="1430"/>
              </a:spcBef>
              <a:buClr>
                <a:srgbClr val="E6B1AA"/>
              </a:buClr>
              <a:buSzPct val="84000"/>
              <a:buFont typeface="Webdings" panose="05030102010509060703"/>
              <a:buChar char=""/>
              <a:tabLst>
                <a:tab pos="1664335" algn="l"/>
              </a:tabLst>
            </a:pPr>
            <a:r>
              <a:rPr sz="2200" spc="365" dirty="0">
                <a:latin typeface="Times New Roman" panose="02020603050405020304"/>
                <a:cs typeface="Times New Roman" panose="02020603050405020304"/>
              </a:rPr>
              <a:t>#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type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HW</a:t>
            </a:r>
            <a:r>
              <a:rPr sz="2200" spc="-25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devices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1392555" lvl="1" indent="-226060">
              <a:lnSpc>
                <a:spcPct val="100000"/>
              </a:lnSpc>
              <a:spcBef>
                <a:spcPts val="1320"/>
              </a:spcBef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1393190" algn="l"/>
              </a:tabLst>
            </a:pP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Build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configuration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structure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describing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1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HW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1392555" lvl="1" indent="-226060">
              <a:lnSpc>
                <a:spcPct val="100000"/>
              </a:lnSpc>
              <a:spcBef>
                <a:spcPts val="1425"/>
              </a:spcBef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1393190" algn="l"/>
              </a:tabLst>
            </a:pP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Locates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155" dirty="0">
                <a:latin typeface="Times New Roman" panose="02020603050405020304"/>
                <a:cs typeface="Times New Roman" panose="02020603050405020304"/>
              </a:rPr>
              <a:t>Loads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1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OS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1392555" lvl="1" indent="-226060">
              <a:lnSpc>
                <a:spcPct val="100000"/>
              </a:lnSpc>
              <a:spcBef>
                <a:spcPts val="1430"/>
              </a:spcBef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1393190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control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transfers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OS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1940560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Operating </a:t>
            </a:r>
            <a:r>
              <a:rPr u="heavy" spc="-5" dirty="0">
                <a:uFill>
                  <a:solidFill>
                    <a:srgbClr val="336699"/>
                  </a:solidFill>
                </a:uFill>
              </a:rPr>
              <a:t>System </a:t>
            </a:r>
            <a:r>
              <a:rPr u="heavy" spc="5" dirty="0">
                <a:uFill>
                  <a:solidFill>
                    <a:srgbClr val="336699"/>
                  </a:solidFill>
                </a:uFill>
              </a:rPr>
              <a:t>in</a:t>
            </a:r>
            <a:r>
              <a:rPr u="heavy" spc="-310" dirty="0">
                <a:uFill>
                  <a:solidFill>
                    <a:srgbClr val="336699"/>
                  </a:solidFill>
                </a:uFill>
              </a:rPr>
              <a:t> </a:t>
            </a:r>
            <a:r>
              <a:rPr u="heavy" dirty="0">
                <a:uFill>
                  <a:solidFill>
                    <a:srgbClr val="336699"/>
                  </a:solidFill>
                </a:uFill>
              </a:rPr>
              <a:t>Action	</a:t>
            </a:r>
            <a:endParaRPr u="heavy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50286" y="1779447"/>
            <a:ext cx="5867400" cy="235648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500" spc="-75" dirty="0">
                <a:latin typeface="Times New Roman" panose="02020603050405020304"/>
                <a:cs typeface="Times New Roman" panose="02020603050405020304"/>
              </a:rPr>
              <a:t>Operating</a:t>
            </a:r>
            <a:r>
              <a:rPr sz="2500" spc="-1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20" dirty="0">
                <a:latin typeface="Times New Roman" panose="02020603050405020304"/>
                <a:cs typeface="Times New Roman" panose="02020603050405020304"/>
              </a:rPr>
              <a:t>System: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1940" indent="-269875">
              <a:lnSpc>
                <a:spcPct val="100000"/>
              </a:lnSpc>
              <a:spcBef>
                <a:spcPts val="210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Initialize </a:t>
            </a:r>
            <a:r>
              <a:rPr sz="2500" spc="-70" dirty="0">
                <a:latin typeface="Times New Roman" panose="02020603050405020304"/>
                <a:cs typeface="Times New Roman" panose="02020603050405020304"/>
              </a:rPr>
              <a:t>kernel </a:t>
            </a: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60" dirty="0">
                <a:latin typeface="Times New Roman" panose="02020603050405020304"/>
                <a:cs typeface="Times New Roman" panose="02020603050405020304"/>
              </a:rPr>
              <a:t>structures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1940" indent="-269875">
              <a:lnSpc>
                <a:spcPct val="100000"/>
              </a:lnSpc>
              <a:spcBef>
                <a:spcPts val="211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500" spc="-114" dirty="0">
                <a:latin typeface="Times New Roman" panose="02020603050405020304"/>
                <a:cs typeface="Times New Roman" panose="02020603050405020304"/>
              </a:rPr>
              <a:t>Initialize </a:t>
            </a:r>
            <a:r>
              <a:rPr sz="2500" spc="-85" dirty="0">
                <a:latin typeface="Times New Roman" panose="02020603050405020304"/>
                <a:cs typeface="Times New Roman" panose="02020603050405020304"/>
              </a:rPr>
              <a:t>state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HW</a:t>
            </a:r>
            <a:r>
              <a:rPr sz="2500" spc="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145" dirty="0">
                <a:latin typeface="Times New Roman" panose="02020603050405020304"/>
                <a:cs typeface="Times New Roman" panose="02020603050405020304"/>
              </a:rPr>
              <a:t>devices</a:t>
            </a:r>
            <a:endParaRPr sz="2500">
              <a:latin typeface="Times New Roman" panose="02020603050405020304"/>
              <a:cs typeface="Times New Roman" panose="02020603050405020304"/>
            </a:endParaRPr>
          </a:p>
          <a:p>
            <a:pPr marL="281940" indent="-269875">
              <a:lnSpc>
                <a:spcPct val="100000"/>
              </a:lnSpc>
              <a:spcBef>
                <a:spcPts val="210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282575" algn="l"/>
              </a:tabLst>
            </a:pPr>
            <a:r>
              <a:rPr sz="2500" spc="-95" dirty="0">
                <a:latin typeface="Times New Roman" panose="02020603050405020304"/>
                <a:cs typeface="Times New Roman" panose="02020603050405020304"/>
              </a:rPr>
              <a:t>Creates </a:t>
            </a:r>
            <a:r>
              <a:rPr sz="2500" spc="-1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number </a:t>
            </a:r>
            <a:r>
              <a:rPr sz="2500" spc="-13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500" spc="-125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2500" spc="-3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500" spc="-25" dirty="0">
                <a:latin typeface="Times New Roman" panose="02020603050405020304"/>
                <a:cs typeface="Times New Roman" panose="02020603050405020304"/>
              </a:rPr>
              <a:t>start</a:t>
            </a:r>
            <a:r>
              <a:rPr sz="2500" spc="1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500" spc="-90" dirty="0">
                <a:latin typeface="Times New Roman" panose="02020603050405020304"/>
                <a:cs typeface="Times New Roman" panose="02020603050405020304"/>
              </a:rPr>
              <a:t>operation</a:t>
            </a:r>
            <a:endParaRPr sz="25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90219" y="491827"/>
            <a:ext cx="89103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3655695" algn="l"/>
                <a:tab pos="8896985" algn="l"/>
              </a:tabLst>
            </a:pPr>
            <a:r>
              <a:rPr b="0" u="heavy" dirty="0">
                <a:uFill>
                  <a:solidFill>
                    <a:srgbClr val="336699"/>
                  </a:solidFill>
                </a:uFill>
                <a:latin typeface="Times New Roman" panose="02020603050405020304"/>
                <a:cs typeface="Times New Roman" panose="02020603050405020304"/>
              </a:rPr>
              <a:t> 	</a:t>
            </a:r>
            <a:r>
              <a:rPr u="heavy" spc="-15" dirty="0">
                <a:uFill>
                  <a:solidFill>
                    <a:srgbClr val="336699"/>
                  </a:solidFill>
                </a:uFill>
              </a:rPr>
              <a:t>References	</a:t>
            </a:r>
            <a:endParaRPr u="heavy" spc="-15" dirty="0">
              <a:uFill>
                <a:solidFill>
                  <a:srgbClr val="336699"/>
                </a:solidFill>
              </a:uFill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426439" y="1739877"/>
            <a:ext cx="6491605" cy="43319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06070" indent="-268605">
              <a:lnSpc>
                <a:spcPct val="100000"/>
              </a:lnSpc>
              <a:spcBef>
                <a:spcPts val="9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06705" algn="l"/>
              </a:tabLst>
            </a:pPr>
            <a:r>
              <a:rPr sz="2750" spc="-95" dirty="0">
                <a:latin typeface="Times New Roman" panose="02020603050405020304"/>
                <a:cs typeface="Times New Roman" panose="02020603050405020304"/>
              </a:rPr>
              <a:t>Operating </a:t>
            </a:r>
            <a:r>
              <a:rPr sz="2750" spc="-180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750" spc="-120" dirty="0">
                <a:latin typeface="Times New Roman" panose="02020603050405020304"/>
                <a:cs typeface="Times New Roman" panose="02020603050405020304"/>
              </a:rPr>
              <a:t>Concepts </a:t>
            </a:r>
            <a:r>
              <a:rPr sz="2750" spc="65" dirty="0">
                <a:latin typeface="Times New Roman" panose="02020603050405020304"/>
                <a:cs typeface="Times New Roman" panose="02020603050405020304"/>
              </a:rPr>
              <a:t>8/9</a:t>
            </a:r>
            <a:r>
              <a:rPr sz="2700" spc="97" baseline="22000" dirty="0">
                <a:latin typeface="Times New Roman" panose="02020603050405020304"/>
                <a:cs typeface="Times New Roman" panose="02020603050405020304"/>
              </a:rPr>
              <a:t>th </a:t>
            </a:r>
            <a:r>
              <a:rPr sz="2750" spc="-200" dirty="0">
                <a:latin typeface="Times New Roman" panose="02020603050405020304"/>
                <a:cs typeface="Times New Roman" panose="02020603050405020304"/>
              </a:rPr>
              <a:t>Ed </a:t>
            </a:r>
            <a:r>
              <a:rPr sz="2750" spc="-105" dirty="0">
                <a:latin typeface="Times New Roman" panose="02020603050405020304"/>
                <a:cs typeface="Times New Roman" panose="02020603050405020304"/>
              </a:rPr>
              <a:t>Chapter</a:t>
            </a:r>
            <a:r>
              <a:rPr sz="2750" spc="1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120" dirty="0">
                <a:latin typeface="Times New Roman" panose="02020603050405020304"/>
                <a:cs typeface="Times New Roman" panose="02020603050405020304"/>
              </a:rPr>
              <a:t>1</a:t>
            </a:r>
            <a:endParaRPr sz="2750">
              <a:latin typeface="Times New Roman" panose="02020603050405020304"/>
              <a:cs typeface="Times New Roman" panose="02020603050405020304"/>
            </a:endParaRPr>
          </a:p>
          <a:p>
            <a:pPr marL="306070" indent="-268605">
              <a:lnSpc>
                <a:spcPct val="100000"/>
              </a:lnSpc>
              <a:spcBef>
                <a:spcPts val="219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06705" algn="l"/>
              </a:tabLst>
            </a:pPr>
            <a:r>
              <a:rPr sz="2750" spc="-114" dirty="0">
                <a:latin typeface="Times New Roman" panose="02020603050405020304"/>
                <a:cs typeface="Times New Roman" panose="02020603050405020304"/>
              </a:rPr>
              <a:t>Modern </a:t>
            </a:r>
            <a:r>
              <a:rPr sz="2750" spc="-100" dirty="0">
                <a:latin typeface="Times New Roman" panose="02020603050405020304"/>
                <a:cs typeface="Times New Roman" panose="02020603050405020304"/>
              </a:rPr>
              <a:t>Operating </a:t>
            </a:r>
            <a:r>
              <a:rPr sz="2750" spc="-185" dirty="0">
                <a:latin typeface="Times New Roman" panose="02020603050405020304"/>
                <a:cs typeface="Times New Roman" panose="02020603050405020304"/>
              </a:rPr>
              <a:t>Systems </a:t>
            </a:r>
            <a:r>
              <a:rPr sz="2750" spc="-50" dirty="0">
                <a:latin typeface="Times New Roman" panose="02020603050405020304"/>
                <a:cs typeface="Times New Roman" panose="02020603050405020304"/>
              </a:rPr>
              <a:t>3</a:t>
            </a:r>
            <a:r>
              <a:rPr sz="2700" spc="-75" baseline="22000" dirty="0">
                <a:latin typeface="Times New Roman" panose="02020603050405020304"/>
                <a:cs typeface="Times New Roman" panose="02020603050405020304"/>
              </a:rPr>
              <a:t>rd </a:t>
            </a:r>
            <a:r>
              <a:rPr sz="2750" spc="-200" dirty="0">
                <a:latin typeface="Times New Roman" panose="02020603050405020304"/>
                <a:cs typeface="Times New Roman" panose="02020603050405020304"/>
              </a:rPr>
              <a:t>Ed </a:t>
            </a:r>
            <a:r>
              <a:rPr sz="2750" spc="-105" dirty="0">
                <a:latin typeface="Times New Roman" panose="02020603050405020304"/>
                <a:cs typeface="Times New Roman" panose="02020603050405020304"/>
              </a:rPr>
              <a:t>Chapter</a:t>
            </a:r>
            <a:r>
              <a:rPr sz="2750" spc="3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120" dirty="0">
                <a:latin typeface="Times New Roman" panose="02020603050405020304"/>
                <a:cs typeface="Times New Roman" panose="02020603050405020304"/>
              </a:rPr>
              <a:t>1</a:t>
            </a:r>
            <a:endParaRPr sz="2750">
              <a:latin typeface="Times New Roman" panose="02020603050405020304"/>
              <a:cs typeface="Times New Roman" panose="02020603050405020304"/>
            </a:endParaRPr>
          </a:p>
          <a:p>
            <a:pPr marL="306070" indent="-268605">
              <a:lnSpc>
                <a:spcPct val="100000"/>
              </a:lnSpc>
              <a:spcBef>
                <a:spcPts val="221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06705" algn="l"/>
              </a:tabLst>
            </a:pPr>
            <a:r>
              <a:rPr sz="2750" spc="-95" dirty="0">
                <a:latin typeface="Times New Roman" panose="02020603050405020304"/>
                <a:cs typeface="Times New Roman" panose="02020603050405020304"/>
              </a:rPr>
              <a:t>Operating </a:t>
            </a:r>
            <a:r>
              <a:rPr sz="2750" spc="-185" dirty="0">
                <a:latin typeface="Times New Roman" panose="02020603050405020304"/>
                <a:cs typeface="Times New Roman" panose="02020603050405020304"/>
              </a:rPr>
              <a:t>Systems </a:t>
            </a:r>
            <a:r>
              <a:rPr sz="2750" spc="-60" dirty="0">
                <a:latin typeface="Times New Roman" panose="02020603050405020304"/>
                <a:cs typeface="Times New Roman" panose="02020603050405020304"/>
              </a:rPr>
              <a:t>6</a:t>
            </a:r>
            <a:r>
              <a:rPr sz="2700" spc="-89" baseline="22000" dirty="0">
                <a:latin typeface="Times New Roman" panose="02020603050405020304"/>
                <a:cs typeface="Times New Roman" panose="02020603050405020304"/>
              </a:rPr>
              <a:t>th </a:t>
            </a:r>
            <a:r>
              <a:rPr sz="2750" spc="-200" dirty="0">
                <a:latin typeface="Times New Roman" panose="02020603050405020304"/>
                <a:cs typeface="Times New Roman" panose="02020603050405020304"/>
              </a:rPr>
              <a:t>Ed </a:t>
            </a:r>
            <a:r>
              <a:rPr sz="2750" spc="-100" dirty="0">
                <a:latin typeface="Times New Roman" panose="02020603050405020304"/>
                <a:cs typeface="Times New Roman" panose="02020603050405020304"/>
              </a:rPr>
              <a:t>Chapter</a:t>
            </a:r>
            <a:r>
              <a:rPr sz="2750" spc="2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750" spc="-120" dirty="0">
                <a:latin typeface="Times New Roman" panose="02020603050405020304"/>
                <a:cs typeface="Times New Roman" panose="02020603050405020304"/>
              </a:rPr>
              <a:t>2</a:t>
            </a:r>
            <a:endParaRPr sz="2750">
              <a:latin typeface="Times New Roman" panose="02020603050405020304"/>
              <a:cs typeface="Times New Roman" panose="02020603050405020304"/>
            </a:endParaRPr>
          </a:p>
          <a:p>
            <a:pPr marL="349885">
              <a:lnSpc>
                <a:spcPct val="100000"/>
              </a:lnSpc>
              <a:spcBef>
                <a:spcPts val="2005"/>
              </a:spcBef>
            </a:pPr>
            <a:r>
              <a:rPr sz="2000" spc="-890" dirty="0">
                <a:solidFill>
                  <a:srgbClr val="9A2D1F"/>
                </a:solidFill>
                <a:latin typeface="Webdings" panose="05030102010509060703"/>
                <a:cs typeface="Webdings" panose="05030102010509060703"/>
              </a:rPr>
              <a:t></a:t>
            </a:r>
            <a:r>
              <a:rPr sz="2000" spc="160" dirty="0">
                <a:solidFill>
                  <a:srgbClr val="9A2D1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280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William</a:t>
            </a:r>
            <a:r>
              <a:rPr sz="2400" spc="-1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Stalling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06070" indent="-268605">
              <a:lnSpc>
                <a:spcPct val="100000"/>
              </a:lnSpc>
              <a:spcBef>
                <a:spcPts val="2030"/>
              </a:spcBef>
              <a:buClr>
                <a:srgbClr val="D34816"/>
              </a:buClr>
              <a:buSzPct val="83000"/>
              <a:buFont typeface="Webdings" panose="05030102010509060703"/>
              <a:buChar char=""/>
              <a:tabLst>
                <a:tab pos="306070" algn="l"/>
                <a:tab pos="306705" algn="l"/>
              </a:tabLst>
            </a:pPr>
            <a:r>
              <a:rPr sz="2400" u="heavy" spc="-30" dirty="0">
                <a:solidFill>
                  <a:srgbClr val="FFCC00"/>
                </a:solidFill>
                <a:uFill>
                  <a:solidFill>
                    <a:srgbClr val="FFCC00"/>
                  </a:solidFill>
                </a:uFill>
                <a:latin typeface="Times New Roman" panose="02020603050405020304"/>
                <a:cs typeface="Times New Roman" panose="02020603050405020304"/>
                <a:hlinkClick r:id="rId3"/>
              </a:rPr>
              <a:t>http://en.wikipedia.org/wiki/Time-sharing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06070" indent="-268605">
              <a:lnSpc>
                <a:spcPct val="100000"/>
              </a:lnSpc>
              <a:spcBef>
                <a:spcPts val="201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06705" algn="l"/>
              </a:tabLst>
            </a:pPr>
            <a:r>
              <a:rPr sz="2400" u="heavy" spc="-30" dirty="0">
                <a:solidFill>
                  <a:srgbClr val="FFCC00"/>
                </a:solidFill>
                <a:uFill>
                  <a:solidFill>
                    <a:srgbClr val="FFCC00"/>
                  </a:solidFill>
                </a:uFill>
                <a:latin typeface="Times New Roman" panose="02020603050405020304"/>
                <a:cs typeface="Times New Roman" panose="02020603050405020304"/>
                <a:hlinkClick r:id="rId4"/>
              </a:rPr>
              <a:t>http://en.wikipedia.org/wiki/Operating_system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06070" indent="-268605">
              <a:lnSpc>
                <a:spcPct val="100000"/>
              </a:lnSpc>
              <a:spcBef>
                <a:spcPts val="2030"/>
              </a:spcBef>
              <a:buClr>
                <a:srgbClr val="D34816"/>
              </a:buClr>
              <a:buSzPct val="83000"/>
              <a:buFont typeface="Webdings" panose="05030102010509060703"/>
              <a:buChar char=""/>
              <a:tabLst>
                <a:tab pos="306070" algn="l"/>
                <a:tab pos="306705" algn="l"/>
              </a:tabLst>
            </a:pPr>
            <a:r>
              <a:rPr sz="2400" u="heavy" spc="-30" dirty="0">
                <a:solidFill>
                  <a:srgbClr val="FFCC00"/>
                </a:solidFill>
                <a:uFill>
                  <a:solidFill>
                    <a:srgbClr val="FFCC00"/>
                  </a:solidFill>
                </a:uFill>
                <a:latin typeface="Times New Roman" panose="02020603050405020304"/>
                <a:cs typeface="Times New Roman" panose="02020603050405020304"/>
                <a:hlinkClick r:id="rId5"/>
              </a:rPr>
              <a:t>http://en.wikipedia.org/wiki/Distributed_computing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19456" y="3371088"/>
            <a:ext cx="9471660" cy="222885"/>
            <a:chOff x="219456" y="3371088"/>
            <a:chExt cx="9471660" cy="222885"/>
          </a:xfrm>
        </p:grpSpPr>
        <p:sp>
          <p:nvSpPr>
            <p:cNvPr id="3" name="object 3"/>
            <p:cNvSpPr/>
            <p:nvPr/>
          </p:nvSpPr>
          <p:spPr>
            <a:xfrm>
              <a:off x="219456" y="3371088"/>
              <a:ext cx="3156585" cy="222885"/>
            </a:xfrm>
            <a:custGeom>
              <a:avLst/>
              <a:gdLst/>
              <a:ahLst/>
              <a:cxnLst/>
              <a:rect l="l" t="t" r="r" b="b"/>
              <a:pathLst>
                <a:path w="3156585" h="222885">
                  <a:moveTo>
                    <a:pt x="3156203" y="222503"/>
                  </a:moveTo>
                  <a:lnTo>
                    <a:pt x="0" y="222503"/>
                  </a:lnTo>
                  <a:lnTo>
                    <a:pt x="0" y="0"/>
                  </a:lnTo>
                  <a:lnTo>
                    <a:pt x="3156203" y="0"/>
                  </a:lnTo>
                  <a:lnTo>
                    <a:pt x="3156203" y="222503"/>
                  </a:lnTo>
                  <a:close/>
                </a:path>
              </a:pathLst>
            </a:custGeom>
            <a:solidFill>
              <a:srgbClr val="33669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3375660" y="3371088"/>
              <a:ext cx="3157855" cy="222885"/>
            </a:xfrm>
            <a:custGeom>
              <a:avLst/>
              <a:gdLst/>
              <a:ahLst/>
              <a:cxnLst/>
              <a:rect l="l" t="t" r="r" b="b"/>
              <a:pathLst>
                <a:path w="3157854" h="222885">
                  <a:moveTo>
                    <a:pt x="3157728" y="222503"/>
                  </a:moveTo>
                  <a:lnTo>
                    <a:pt x="0" y="222503"/>
                  </a:lnTo>
                  <a:lnTo>
                    <a:pt x="0" y="0"/>
                  </a:lnTo>
                  <a:lnTo>
                    <a:pt x="3157728" y="0"/>
                  </a:lnTo>
                  <a:lnTo>
                    <a:pt x="3157728" y="222503"/>
                  </a:lnTo>
                  <a:close/>
                </a:path>
              </a:pathLst>
            </a:custGeom>
            <a:solidFill>
              <a:srgbClr val="99CC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6533388" y="3371088"/>
              <a:ext cx="3157855" cy="222885"/>
            </a:xfrm>
            <a:custGeom>
              <a:avLst/>
              <a:gdLst/>
              <a:ahLst/>
              <a:cxnLst/>
              <a:rect l="l" t="t" r="r" b="b"/>
              <a:pathLst>
                <a:path w="3157854" h="222885">
                  <a:moveTo>
                    <a:pt x="3157728" y="222503"/>
                  </a:moveTo>
                  <a:lnTo>
                    <a:pt x="0" y="222503"/>
                  </a:lnTo>
                  <a:lnTo>
                    <a:pt x="0" y="0"/>
                  </a:lnTo>
                  <a:lnTo>
                    <a:pt x="3157728" y="0"/>
                  </a:lnTo>
                  <a:lnTo>
                    <a:pt x="3157728" y="222503"/>
                  </a:lnTo>
                  <a:close/>
                </a:path>
              </a:pathLst>
            </a:custGeom>
            <a:solidFill>
              <a:srgbClr val="33669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3515867" y="4491228"/>
            <a:ext cx="2633980" cy="2139950"/>
            <a:chOff x="3515867" y="4491228"/>
            <a:chExt cx="2633980" cy="2139950"/>
          </a:xfrm>
        </p:grpSpPr>
        <p:sp>
          <p:nvSpPr>
            <p:cNvPr id="7" name="object 7"/>
            <p:cNvSpPr/>
            <p:nvPr/>
          </p:nvSpPr>
          <p:spPr>
            <a:xfrm>
              <a:off x="3697223" y="4687824"/>
              <a:ext cx="2269235" cy="1754123"/>
            </a:xfrm>
            <a:prstGeom prst="rect">
              <a:avLst/>
            </a:prstGeom>
            <a:blipFill>
              <a:blip r:embed="rId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3656075" y="4646676"/>
              <a:ext cx="2352040" cy="1836420"/>
            </a:xfrm>
            <a:custGeom>
              <a:avLst/>
              <a:gdLst/>
              <a:ahLst/>
              <a:cxnLst/>
              <a:rect l="l" t="t" r="r" b="b"/>
              <a:pathLst>
                <a:path w="2352040" h="1836420">
                  <a:moveTo>
                    <a:pt x="0" y="0"/>
                  </a:moveTo>
                  <a:lnTo>
                    <a:pt x="2351532" y="0"/>
                  </a:lnTo>
                  <a:lnTo>
                    <a:pt x="2351532" y="1836420"/>
                  </a:lnTo>
                  <a:lnTo>
                    <a:pt x="0" y="1836420"/>
                  </a:lnTo>
                  <a:lnTo>
                    <a:pt x="0" y="0"/>
                  </a:lnTo>
                  <a:close/>
                </a:path>
              </a:pathLst>
            </a:custGeom>
            <a:ln w="83820">
              <a:solidFill>
                <a:srgbClr val="33669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3515868" y="4491228"/>
              <a:ext cx="2633980" cy="2139950"/>
            </a:xfrm>
            <a:custGeom>
              <a:avLst/>
              <a:gdLst/>
              <a:ahLst/>
              <a:cxnLst/>
              <a:rect l="l" t="t" r="r" b="b"/>
              <a:pathLst>
                <a:path w="2633979" h="2139950">
                  <a:moveTo>
                    <a:pt x="2607564" y="24130"/>
                  </a:moveTo>
                  <a:lnTo>
                    <a:pt x="25908" y="24130"/>
                  </a:lnTo>
                  <a:lnTo>
                    <a:pt x="25908" y="62230"/>
                  </a:lnTo>
                  <a:lnTo>
                    <a:pt x="25908" y="2075180"/>
                  </a:lnTo>
                  <a:lnTo>
                    <a:pt x="25908" y="2113280"/>
                  </a:lnTo>
                  <a:lnTo>
                    <a:pt x="2607564" y="2113280"/>
                  </a:lnTo>
                  <a:lnTo>
                    <a:pt x="2607564" y="2075700"/>
                  </a:lnTo>
                  <a:lnTo>
                    <a:pt x="2607564" y="2075180"/>
                  </a:lnTo>
                  <a:lnTo>
                    <a:pt x="2607564" y="62496"/>
                  </a:lnTo>
                  <a:lnTo>
                    <a:pt x="2570988" y="62496"/>
                  </a:lnTo>
                  <a:lnTo>
                    <a:pt x="2570988" y="2075180"/>
                  </a:lnTo>
                  <a:lnTo>
                    <a:pt x="62484" y="2075180"/>
                  </a:lnTo>
                  <a:lnTo>
                    <a:pt x="62484" y="62230"/>
                  </a:lnTo>
                  <a:lnTo>
                    <a:pt x="2607564" y="62230"/>
                  </a:lnTo>
                  <a:lnTo>
                    <a:pt x="2607564" y="24130"/>
                  </a:lnTo>
                  <a:close/>
                </a:path>
                <a:path w="2633979" h="2139950">
                  <a:moveTo>
                    <a:pt x="2633472" y="0"/>
                  </a:moveTo>
                  <a:lnTo>
                    <a:pt x="2621280" y="0"/>
                  </a:lnTo>
                  <a:lnTo>
                    <a:pt x="2621280" y="12700"/>
                  </a:lnTo>
                  <a:lnTo>
                    <a:pt x="2621280" y="2125980"/>
                  </a:lnTo>
                  <a:lnTo>
                    <a:pt x="12192" y="2125980"/>
                  </a:lnTo>
                  <a:lnTo>
                    <a:pt x="12192" y="12700"/>
                  </a:lnTo>
                  <a:lnTo>
                    <a:pt x="2621280" y="12700"/>
                  </a:lnTo>
                  <a:lnTo>
                    <a:pt x="2621280" y="0"/>
                  </a:lnTo>
                  <a:lnTo>
                    <a:pt x="0" y="0"/>
                  </a:lnTo>
                  <a:lnTo>
                    <a:pt x="0" y="12700"/>
                  </a:lnTo>
                  <a:lnTo>
                    <a:pt x="0" y="2125980"/>
                  </a:lnTo>
                  <a:lnTo>
                    <a:pt x="0" y="2139950"/>
                  </a:lnTo>
                  <a:lnTo>
                    <a:pt x="2633472" y="2139950"/>
                  </a:lnTo>
                  <a:lnTo>
                    <a:pt x="2633472" y="2125992"/>
                  </a:lnTo>
                  <a:lnTo>
                    <a:pt x="2633472" y="12700"/>
                  </a:lnTo>
                  <a:lnTo>
                    <a:pt x="2633472" y="12204"/>
                  </a:lnTo>
                  <a:lnTo>
                    <a:pt x="2633472" y="0"/>
                  </a:lnTo>
                  <a:close/>
                </a:path>
              </a:pathLst>
            </a:custGeom>
            <a:solidFill>
              <a:srgbClr val="66CC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4449677" y="2407304"/>
            <a:ext cx="1160780" cy="746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700" b="1" spc="2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4700" b="1" spc="1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4700" b="1" spc="1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d</a:t>
            </a:r>
            <a:endParaRPr sz="47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Silberschatz, </a:t>
            </a:r>
            <a:r>
              <a:rPr dirty="0"/>
              <a:t>Galvin and </a:t>
            </a:r>
            <a:r>
              <a:rPr spc="-5" dirty="0"/>
              <a:t>Gagne</a:t>
            </a:r>
            <a:r>
              <a:rPr spc="-145" dirty="0"/>
              <a:t> </a:t>
            </a:r>
            <a:r>
              <a:rPr spc="-5" dirty="0"/>
              <a:t>©2018</a:t>
            </a:r>
            <a:endParaRPr spc="-5" dirty="0"/>
          </a:p>
        </p:txBody>
      </p:sp>
      <p:sp>
        <p:nvSpPr>
          <p:cNvPr id="12" name="object 12"/>
          <p:cNvSpPr txBox="1"/>
          <p:nvPr/>
        </p:nvSpPr>
        <p:spPr>
          <a:xfrm>
            <a:off x="118334" y="7436195"/>
            <a:ext cx="2768600" cy="1822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100" b="1" dirty="0">
                <a:solidFill>
                  <a:srgbClr val="336699"/>
                </a:solidFill>
                <a:latin typeface="Arial" panose="020B0604020202020204"/>
                <a:cs typeface="Arial" panose="020B0604020202020204"/>
              </a:rPr>
              <a:t>Operating </a:t>
            </a:r>
            <a:r>
              <a:rPr sz="1100" b="1" spc="-10" dirty="0">
                <a:solidFill>
                  <a:srgbClr val="336699"/>
                </a:solidFill>
                <a:latin typeface="Arial" panose="020B0604020202020204"/>
                <a:cs typeface="Arial" panose="020B0604020202020204"/>
              </a:rPr>
              <a:t>System </a:t>
            </a:r>
            <a:r>
              <a:rPr sz="1100" b="1" spc="-5" dirty="0">
                <a:solidFill>
                  <a:srgbClr val="336699"/>
                </a:solidFill>
                <a:latin typeface="Arial" panose="020B0604020202020204"/>
                <a:cs typeface="Arial" panose="020B0604020202020204"/>
              </a:rPr>
              <a:t>Concepts </a:t>
            </a:r>
            <a:r>
              <a:rPr sz="1100" b="1" dirty="0">
                <a:solidFill>
                  <a:srgbClr val="336699"/>
                </a:solidFill>
                <a:latin typeface="Arial" panose="020B0604020202020204"/>
                <a:cs typeface="Arial" panose="020B0604020202020204"/>
              </a:rPr>
              <a:t>– 10</a:t>
            </a:r>
            <a:r>
              <a:rPr sz="1050" b="1" baseline="28000" dirty="0">
                <a:solidFill>
                  <a:srgbClr val="336699"/>
                </a:solidFill>
                <a:latin typeface="Arial" panose="020B0604020202020204"/>
                <a:cs typeface="Arial" panose="020B0604020202020204"/>
              </a:rPr>
              <a:t>h</a:t>
            </a:r>
            <a:r>
              <a:rPr sz="1050" b="1" spc="37" baseline="28000" dirty="0">
                <a:solidFill>
                  <a:srgbClr val="336699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100" b="1" spc="-5" dirty="0">
                <a:solidFill>
                  <a:srgbClr val="336699"/>
                </a:solidFill>
                <a:latin typeface="Arial" panose="020B0604020202020204"/>
                <a:cs typeface="Arial" panose="020B0604020202020204"/>
              </a:rPr>
              <a:t>Edition</a:t>
            </a:r>
            <a:endParaRPr sz="11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460558" y="441461"/>
            <a:ext cx="3136265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pc="5" dirty="0"/>
              <a:t>Course</a:t>
            </a:r>
            <a:r>
              <a:rPr spc="-165" dirty="0"/>
              <a:t> </a:t>
            </a:r>
            <a:r>
              <a:rPr dirty="0"/>
              <a:t>outline</a:t>
            </a:r>
            <a:endParaRPr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988519" y="1415355"/>
            <a:ext cx="6469380" cy="4401185"/>
          </a:xfrm>
          <a:prstGeom prst="rect">
            <a:avLst/>
          </a:prstGeom>
        </p:spPr>
        <p:txBody>
          <a:bodyPr vert="horz" wrap="square" lIns="0" tIns="95250" rIns="0" bIns="0" rtlCol="0">
            <a:spAutoFit/>
          </a:bodyPr>
          <a:lstStyle/>
          <a:p>
            <a:pPr marL="311150" indent="-299085">
              <a:lnSpc>
                <a:spcPct val="100000"/>
              </a:lnSpc>
              <a:spcBef>
                <a:spcPts val="750"/>
              </a:spcBef>
              <a:buClr>
                <a:srgbClr val="D34816"/>
              </a:buClr>
              <a:buSzPct val="83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650" spc="-10" dirty="0">
                <a:latin typeface="Arial" panose="020B0604020202020204"/>
                <a:cs typeface="Arial" panose="020B0604020202020204"/>
              </a:rPr>
              <a:t>Introduction</a:t>
            </a:r>
            <a:endParaRPr sz="2650">
              <a:latin typeface="Arial" panose="020B0604020202020204"/>
              <a:cs typeface="Arial" panose="020B0604020202020204"/>
            </a:endParaRPr>
          </a:p>
          <a:p>
            <a:pPr marL="311150" indent="-299085">
              <a:lnSpc>
                <a:spcPct val="100000"/>
              </a:lnSpc>
              <a:spcBef>
                <a:spcPts val="64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650" spc="-10" dirty="0">
                <a:latin typeface="Arial" panose="020B0604020202020204"/>
                <a:cs typeface="Arial" panose="020B0604020202020204"/>
              </a:rPr>
              <a:t>Processes, Inter-process</a:t>
            </a:r>
            <a:r>
              <a:rPr sz="2650" dirty="0">
                <a:latin typeface="Arial" panose="020B0604020202020204"/>
                <a:cs typeface="Arial" panose="020B0604020202020204"/>
              </a:rPr>
              <a:t> </a:t>
            </a:r>
            <a:r>
              <a:rPr sz="2650" spc="-10" dirty="0">
                <a:latin typeface="Arial" panose="020B0604020202020204"/>
                <a:cs typeface="Arial" panose="020B0604020202020204"/>
              </a:rPr>
              <a:t>communication,</a:t>
            </a:r>
            <a:endParaRPr sz="2650">
              <a:latin typeface="Arial" panose="020B0604020202020204"/>
              <a:cs typeface="Arial" panose="020B0604020202020204"/>
            </a:endParaRPr>
          </a:p>
          <a:p>
            <a:pPr marL="311150" indent="-299085">
              <a:lnSpc>
                <a:spcPct val="100000"/>
              </a:lnSpc>
              <a:spcBef>
                <a:spcPts val="65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650" spc="-15" dirty="0">
                <a:latin typeface="Arial" panose="020B0604020202020204"/>
                <a:cs typeface="Arial" panose="020B0604020202020204"/>
              </a:rPr>
              <a:t>Threads</a:t>
            </a:r>
            <a:endParaRPr sz="2650">
              <a:latin typeface="Arial" panose="020B0604020202020204"/>
              <a:cs typeface="Arial" panose="020B0604020202020204"/>
            </a:endParaRPr>
          </a:p>
          <a:p>
            <a:pPr marL="311150" indent="-299085">
              <a:lnSpc>
                <a:spcPct val="100000"/>
              </a:lnSpc>
              <a:spcBef>
                <a:spcPts val="645"/>
              </a:spcBef>
              <a:buClr>
                <a:srgbClr val="D34816"/>
              </a:buClr>
              <a:buSzPct val="83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650" spc="-10" dirty="0">
                <a:latin typeface="Arial" panose="020B0604020202020204"/>
                <a:cs typeface="Arial" panose="020B0604020202020204"/>
              </a:rPr>
              <a:t>Synchronization,</a:t>
            </a:r>
            <a:r>
              <a:rPr sz="2650" spc="55" dirty="0">
                <a:latin typeface="Arial" panose="020B0604020202020204"/>
                <a:cs typeface="Arial" panose="020B0604020202020204"/>
              </a:rPr>
              <a:t> </a:t>
            </a:r>
            <a:r>
              <a:rPr sz="2650" spc="-10" dirty="0">
                <a:latin typeface="Arial" panose="020B0604020202020204"/>
                <a:cs typeface="Arial" panose="020B0604020202020204"/>
              </a:rPr>
              <a:t>Semaphores,</a:t>
            </a:r>
            <a:endParaRPr sz="2650">
              <a:latin typeface="Arial" panose="020B0604020202020204"/>
              <a:cs typeface="Arial" panose="020B0604020202020204"/>
            </a:endParaRPr>
          </a:p>
          <a:p>
            <a:pPr marL="311150" indent="-299085">
              <a:lnSpc>
                <a:spcPct val="100000"/>
              </a:lnSpc>
              <a:spcBef>
                <a:spcPts val="650"/>
              </a:spcBef>
              <a:buClr>
                <a:srgbClr val="D34816"/>
              </a:buClr>
              <a:buSzPct val="83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650" spc="-10" dirty="0">
                <a:latin typeface="Arial" panose="020B0604020202020204"/>
                <a:cs typeface="Arial" panose="020B0604020202020204"/>
              </a:rPr>
              <a:t>Deadlocks</a:t>
            </a:r>
            <a:endParaRPr sz="2650">
              <a:latin typeface="Arial" panose="020B0604020202020204"/>
              <a:cs typeface="Arial" panose="020B0604020202020204"/>
            </a:endParaRPr>
          </a:p>
          <a:p>
            <a:pPr marL="311150" indent="-299085">
              <a:lnSpc>
                <a:spcPct val="100000"/>
              </a:lnSpc>
              <a:spcBef>
                <a:spcPts val="650"/>
              </a:spcBef>
              <a:buClr>
                <a:srgbClr val="D34816"/>
              </a:buClr>
              <a:buSzPct val="83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650" spc="-10" dirty="0">
                <a:latin typeface="Arial" panose="020B0604020202020204"/>
                <a:cs typeface="Arial" panose="020B0604020202020204"/>
              </a:rPr>
              <a:t>CPU Scheduling</a:t>
            </a:r>
            <a:endParaRPr sz="2650">
              <a:latin typeface="Arial" panose="020B0604020202020204"/>
              <a:cs typeface="Arial" panose="020B0604020202020204"/>
            </a:endParaRPr>
          </a:p>
          <a:p>
            <a:pPr marL="311150" indent="-299085">
              <a:lnSpc>
                <a:spcPct val="100000"/>
              </a:lnSpc>
              <a:spcBef>
                <a:spcPts val="64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650" spc="-15" dirty="0">
                <a:latin typeface="Arial" panose="020B0604020202020204"/>
                <a:cs typeface="Arial" panose="020B0604020202020204"/>
              </a:rPr>
              <a:t>Memory</a:t>
            </a:r>
            <a:r>
              <a:rPr sz="2650" spc="20" dirty="0">
                <a:latin typeface="Arial" panose="020B0604020202020204"/>
                <a:cs typeface="Arial" panose="020B0604020202020204"/>
              </a:rPr>
              <a:t> </a:t>
            </a:r>
            <a:r>
              <a:rPr sz="2650" spc="-10" dirty="0">
                <a:latin typeface="Arial" panose="020B0604020202020204"/>
                <a:cs typeface="Arial" panose="020B0604020202020204"/>
              </a:rPr>
              <a:t>management</a:t>
            </a:r>
            <a:endParaRPr sz="2650">
              <a:latin typeface="Arial" panose="020B0604020202020204"/>
              <a:cs typeface="Arial" panose="020B0604020202020204"/>
            </a:endParaRPr>
          </a:p>
          <a:p>
            <a:pPr marL="311150" indent="-299085">
              <a:lnSpc>
                <a:spcPct val="100000"/>
              </a:lnSpc>
              <a:spcBef>
                <a:spcPts val="65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1150" algn="l"/>
                <a:tab pos="311785" algn="l"/>
              </a:tabLst>
            </a:pPr>
            <a:r>
              <a:rPr sz="2650" spc="-10" dirty="0">
                <a:latin typeface="Arial" panose="020B0604020202020204"/>
                <a:cs typeface="Arial" panose="020B0604020202020204"/>
              </a:rPr>
              <a:t>File-system</a:t>
            </a:r>
            <a:r>
              <a:rPr sz="2650" spc="15" dirty="0">
                <a:latin typeface="Arial" panose="020B0604020202020204"/>
                <a:cs typeface="Arial" panose="020B0604020202020204"/>
              </a:rPr>
              <a:t> </a:t>
            </a:r>
            <a:r>
              <a:rPr sz="2650" spc="-10" dirty="0">
                <a:latin typeface="Arial" panose="020B0604020202020204"/>
                <a:cs typeface="Arial" panose="020B0604020202020204"/>
              </a:rPr>
              <a:t>management</a:t>
            </a:r>
            <a:endParaRPr sz="26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  <a:tabLst>
                <a:tab pos="311150" algn="l"/>
              </a:tabLst>
            </a:pPr>
            <a:r>
              <a:rPr sz="2250" spc="-1010" dirty="0">
                <a:solidFill>
                  <a:srgbClr val="D34816"/>
                </a:solidFill>
                <a:latin typeface="Webdings" panose="05030102010509060703"/>
                <a:cs typeface="Webdings" panose="05030102010509060703"/>
              </a:rPr>
              <a:t></a:t>
            </a:r>
            <a:r>
              <a:rPr sz="2250" spc="-1010" dirty="0">
                <a:solidFill>
                  <a:srgbClr val="D34816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0" dirty="0">
                <a:latin typeface="Arial" panose="020B0604020202020204"/>
                <a:cs typeface="Arial" panose="020B0604020202020204"/>
              </a:rPr>
              <a:t>……</a:t>
            </a:r>
            <a:endParaRPr sz="265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86376" y="441461"/>
            <a:ext cx="5681345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/>
              <a:t>Class Rules </a:t>
            </a:r>
            <a:r>
              <a:rPr spc="10" dirty="0"/>
              <a:t>&amp;</a:t>
            </a:r>
            <a:r>
              <a:rPr spc="25" dirty="0"/>
              <a:t> </a:t>
            </a:r>
            <a:r>
              <a:rPr dirty="0"/>
              <a:t>Regulations</a:t>
            </a:r>
            <a:endParaRPr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590804" y="1198785"/>
            <a:ext cx="9060180" cy="5547360"/>
          </a:xfrm>
          <a:prstGeom prst="rect">
            <a:avLst/>
          </a:prstGeom>
        </p:spPr>
        <p:txBody>
          <a:bodyPr vert="horz" wrap="square" lIns="0" tIns="123189" rIns="0" bIns="0" rtlCol="0">
            <a:spAutoFit/>
          </a:bodyPr>
          <a:lstStyle/>
          <a:p>
            <a:pPr marL="390525" indent="-378460">
              <a:lnSpc>
                <a:spcPct val="100000"/>
              </a:lnSpc>
              <a:spcBef>
                <a:spcPts val="970"/>
              </a:spcBef>
              <a:buClr>
                <a:srgbClr val="993300"/>
              </a:buClr>
              <a:buSzPct val="90000"/>
              <a:buFont typeface="Times New Roman" panose="02020603050405020304"/>
              <a:buChar char=""/>
              <a:tabLst>
                <a:tab pos="390525" algn="l"/>
                <a:tab pos="391160" algn="l"/>
              </a:tabLst>
            </a:pPr>
            <a:r>
              <a:rPr sz="1950" b="1" spc="15" dirty="0">
                <a:solidFill>
                  <a:srgbClr val="BF0000"/>
                </a:solidFill>
                <a:latin typeface="Arial" panose="020B0604020202020204"/>
                <a:cs typeface="Arial" panose="020B0604020202020204"/>
              </a:rPr>
              <a:t>Quizzes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829310" lvl="1" indent="-314960">
              <a:lnSpc>
                <a:spcPct val="100000"/>
              </a:lnSpc>
              <a:spcBef>
                <a:spcPts val="875"/>
              </a:spcBef>
              <a:buClr>
                <a:srgbClr val="CC6600"/>
              </a:buClr>
              <a:buSzPct val="79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1950" spc="10" dirty="0">
                <a:latin typeface="Arial" panose="020B0604020202020204"/>
                <a:cs typeface="Arial" panose="020B0604020202020204"/>
              </a:rPr>
              <a:t>All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quizzes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will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be</a:t>
            </a:r>
            <a:r>
              <a:rPr sz="1950" spc="-65" dirty="0">
                <a:latin typeface="Arial" panose="020B0604020202020204"/>
                <a:cs typeface="Arial" panose="020B0604020202020204"/>
              </a:rPr>
              <a:t> </a:t>
            </a:r>
            <a:r>
              <a:rPr sz="1950" b="1" spc="15" dirty="0">
                <a:solidFill>
                  <a:srgbClr val="00AF50"/>
                </a:solidFill>
                <a:latin typeface="Arial" panose="020B0604020202020204"/>
                <a:cs typeface="Arial" panose="020B0604020202020204"/>
              </a:rPr>
              <a:t>Announced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829310" lvl="1" indent="-314960">
              <a:lnSpc>
                <a:spcPct val="100000"/>
              </a:lnSpc>
              <a:spcBef>
                <a:spcPts val="865"/>
              </a:spcBef>
              <a:buClr>
                <a:srgbClr val="CC6600"/>
              </a:buClr>
              <a:buSzPct val="79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1950" spc="15" dirty="0">
                <a:latin typeface="Arial" panose="020B0604020202020204"/>
                <a:cs typeface="Arial" panose="020B0604020202020204"/>
              </a:rPr>
              <a:t>Quizzes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will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have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more weightage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as compared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to</a:t>
            </a:r>
            <a:r>
              <a:rPr sz="1950" spc="-11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Assignments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390525" indent="-378460">
              <a:lnSpc>
                <a:spcPct val="100000"/>
              </a:lnSpc>
              <a:spcBef>
                <a:spcPts val="865"/>
              </a:spcBef>
              <a:buClr>
                <a:srgbClr val="993300"/>
              </a:buClr>
              <a:buSzPct val="90000"/>
              <a:buFont typeface="Times New Roman" panose="02020603050405020304"/>
              <a:buChar char=""/>
              <a:tabLst>
                <a:tab pos="390525" algn="l"/>
                <a:tab pos="391160" algn="l"/>
              </a:tabLst>
            </a:pPr>
            <a:r>
              <a:rPr sz="1950" b="1" spc="15" dirty="0">
                <a:solidFill>
                  <a:srgbClr val="BF0000"/>
                </a:solidFill>
                <a:latin typeface="Arial" panose="020B0604020202020204"/>
                <a:cs typeface="Arial" panose="020B0604020202020204"/>
              </a:rPr>
              <a:t>Assignments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829310" lvl="1" indent="-314960">
              <a:lnSpc>
                <a:spcPct val="100000"/>
              </a:lnSpc>
              <a:spcBef>
                <a:spcPts val="875"/>
              </a:spcBef>
              <a:buClr>
                <a:srgbClr val="CC6600"/>
              </a:buClr>
              <a:buSzPct val="79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1950" spc="10" dirty="0">
                <a:latin typeface="Arial" panose="020B0604020202020204"/>
                <a:cs typeface="Arial" panose="020B0604020202020204"/>
              </a:rPr>
              <a:t>In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case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of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copied,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all remaining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assignment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will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be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marked</a:t>
            </a:r>
            <a:r>
              <a:rPr sz="1950" spc="-155" dirty="0">
                <a:latin typeface="Arial" panose="020B0604020202020204"/>
                <a:cs typeface="Arial" panose="020B0604020202020204"/>
              </a:rPr>
              <a:t> </a:t>
            </a:r>
            <a:r>
              <a:rPr sz="1950" b="1" spc="15" dirty="0">
                <a:solidFill>
                  <a:srgbClr val="00AF50"/>
                </a:solidFill>
                <a:latin typeface="Arial" panose="020B0604020202020204"/>
                <a:cs typeface="Arial" panose="020B0604020202020204"/>
              </a:rPr>
              <a:t>Zero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829310" lvl="1" indent="-314960">
              <a:lnSpc>
                <a:spcPct val="100000"/>
              </a:lnSpc>
              <a:spcBef>
                <a:spcPts val="865"/>
              </a:spcBef>
              <a:buClr>
                <a:srgbClr val="CC6600"/>
              </a:buClr>
              <a:buSzPct val="79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1950" spc="15" dirty="0">
                <a:latin typeface="Arial" panose="020B0604020202020204"/>
                <a:cs typeface="Arial" panose="020B0604020202020204"/>
              </a:rPr>
              <a:t>Avoid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late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submission, </a:t>
            </a:r>
            <a:r>
              <a:rPr sz="1950" b="1" spc="15" dirty="0">
                <a:solidFill>
                  <a:srgbClr val="00AF50"/>
                </a:solidFill>
                <a:latin typeface="Arial" panose="020B0604020202020204"/>
                <a:cs typeface="Arial" panose="020B0604020202020204"/>
              </a:rPr>
              <a:t>No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assignment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will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be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entertained after</a:t>
            </a:r>
            <a:r>
              <a:rPr sz="1950" spc="-185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deadline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829310" lvl="1" indent="-314960">
              <a:lnSpc>
                <a:spcPct val="100000"/>
              </a:lnSpc>
              <a:spcBef>
                <a:spcPts val="860"/>
              </a:spcBef>
              <a:buClr>
                <a:srgbClr val="CC6600"/>
              </a:buClr>
              <a:buSzPct val="79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1950" spc="10" dirty="0">
                <a:latin typeface="Arial" panose="020B0604020202020204"/>
                <a:cs typeface="Arial" panose="020B0604020202020204"/>
              </a:rPr>
              <a:t>Don’t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send me assignments by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using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email,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submit them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on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Google</a:t>
            </a:r>
            <a:r>
              <a:rPr sz="1950" spc="-125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Class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390525" indent="-378460">
              <a:lnSpc>
                <a:spcPct val="100000"/>
              </a:lnSpc>
              <a:spcBef>
                <a:spcPts val="860"/>
              </a:spcBef>
              <a:buClr>
                <a:srgbClr val="993300"/>
              </a:buClr>
              <a:buSzPct val="90000"/>
              <a:buFont typeface="Times New Roman" panose="02020603050405020304"/>
              <a:buChar char=""/>
              <a:tabLst>
                <a:tab pos="390525" algn="l"/>
                <a:tab pos="391160" algn="l"/>
              </a:tabLst>
            </a:pPr>
            <a:r>
              <a:rPr sz="1950" b="1" spc="15" dirty="0">
                <a:solidFill>
                  <a:srgbClr val="BF0000"/>
                </a:solidFill>
                <a:latin typeface="Arial" panose="020B0604020202020204"/>
                <a:cs typeface="Arial" panose="020B0604020202020204"/>
              </a:rPr>
              <a:t>Attendance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829310" lvl="1" indent="-314960">
              <a:lnSpc>
                <a:spcPct val="100000"/>
              </a:lnSpc>
              <a:spcBef>
                <a:spcPts val="865"/>
              </a:spcBef>
              <a:buClr>
                <a:srgbClr val="CC6600"/>
              </a:buClr>
              <a:buSzPct val="79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1950" spc="10" dirty="0">
                <a:latin typeface="Arial" panose="020B0604020202020204"/>
                <a:cs typeface="Arial" panose="020B0604020202020204"/>
              </a:rPr>
              <a:t>Don’t mark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Proxy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of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your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friend (If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he/she is your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real friend</a:t>
            </a:r>
            <a:r>
              <a:rPr sz="1950" spc="-19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-140" dirty="0">
                <a:latin typeface="Georgia" panose="02040502050405020303"/>
                <a:cs typeface="Georgia" panose="02040502050405020303"/>
              </a:rPr>
              <a:t></a:t>
            </a:r>
            <a:r>
              <a:rPr sz="1950" spc="-140" dirty="0">
                <a:latin typeface="Arial" panose="020B0604020202020204"/>
                <a:cs typeface="Arial" panose="020B0604020202020204"/>
              </a:rPr>
              <a:t>)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955675">
              <a:lnSpc>
                <a:spcPct val="100000"/>
              </a:lnSpc>
              <a:spcBef>
                <a:spcPts val="865"/>
              </a:spcBef>
            </a:pPr>
            <a:r>
              <a:rPr sz="1450" spc="35" dirty="0">
                <a:solidFill>
                  <a:srgbClr val="009900"/>
                </a:solidFill>
                <a:latin typeface="Webdings" panose="05030102010509060703"/>
                <a:cs typeface="Webdings" panose="05030102010509060703"/>
              </a:rPr>
              <a:t></a:t>
            </a:r>
            <a:r>
              <a:rPr sz="1450" spc="35" dirty="0">
                <a:solidFill>
                  <a:srgbClr val="00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In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case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of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proxy, </a:t>
            </a:r>
            <a:r>
              <a:rPr sz="1950" b="1" spc="15" dirty="0">
                <a:solidFill>
                  <a:srgbClr val="00AF50"/>
                </a:solidFill>
                <a:latin typeface="Arial" panose="020B0604020202020204"/>
                <a:cs typeface="Arial" panose="020B0604020202020204"/>
              </a:rPr>
              <a:t>5 </a:t>
            </a:r>
            <a:r>
              <a:rPr sz="1950" b="1" spc="10" dirty="0">
                <a:solidFill>
                  <a:srgbClr val="00AF50"/>
                </a:solidFill>
                <a:latin typeface="Arial" panose="020B0604020202020204"/>
                <a:cs typeface="Arial" panose="020B0604020202020204"/>
              </a:rPr>
              <a:t>Absents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will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be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marked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to that</a:t>
            </a:r>
            <a:r>
              <a:rPr sz="1950" spc="2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student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829310" marR="48260" lvl="1" indent="-314325">
              <a:lnSpc>
                <a:spcPct val="101000"/>
              </a:lnSpc>
              <a:spcBef>
                <a:spcPts val="840"/>
              </a:spcBef>
              <a:buClr>
                <a:srgbClr val="CC6600"/>
              </a:buClr>
              <a:buSzPct val="79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1950" spc="10" dirty="0">
                <a:latin typeface="Arial" panose="020B0604020202020204"/>
                <a:cs typeface="Arial" panose="020B0604020202020204"/>
              </a:rPr>
              <a:t>In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case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of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emergency, get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permission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personally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or send an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email prior to 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the</a:t>
            </a:r>
            <a:r>
              <a:rPr sz="1950" spc="-5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class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829310" marR="63500" lvl="1" indent="-314325">
              <a:lnSpc>
                <a:spcPct val="101000"/>
              </a:lnSpc>
              <a:spcBef>
                <a:spcPts val="830"/>
              </a:spcBef>
              <a:buClr>
                <a:srgbClr val="CC6600"/>
              </a:buClr>
              <a:buSzPct val="79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1950" spc="10" dirty="0">
                <a:latin typeface="Arial" panose="020B0604020202020204"/>
                <a:cs typeface="Arial" panose="020B0604020202020204"/>
              </a:rPr>
              <a:t>Attend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all classes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regularly,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no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attendance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issue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will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be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entertained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in</a:t>
            </a:r>
            <a:r>
              <a:rPr sz="1950" spc="-18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the  </a:t>
            </a:r>
            <a:r>
              <a:rPr sz="1950" spc="20" dirty="0">
                <a:latin typeface="Arial" panose="020B0604020202020204"/>
                <a:cs typeface="Arial" panose="020B0604020202020204"/>
              </a:rPr>
              <a:t>end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of</a:t>
            </a:r>
            <a:r>
              <a:rPr sz="1950" spc="-3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semester</a:t>
            </a:r>
            <a:endParaRPr sz="195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746" y="1557081"/>
            <a:ext cx="9104906" cy="3293110"/>
          </a:xfrm>
        </p:spPr>
        <p:txBody>
          <a:bodyPr/>
          <a:lstStyle/>
          <a:p>
            <a:pPr algn="ctr"/>
            <a:r>
              <a:rPr lang="en-US" sz="9600" dirty="0"/>
              <a:t>Class code</a:t>
            </a:r>
            <a:endParaRPr lang="en-US" sz="9600" dirty="0"/>
          </a:p>
          <a:p>
            <a:pPr algn="ctr"/>
            <a:r>
              <a:rPr lang="en-US" sz="9600" dirty="0"/>
              <a:t>2mbuiqy</a:t>
            </a:r>
            <a:endParaRPr lang="en-US" sz="9600" dirty="0"/>
          </a:p>
          <a:p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" y="152400"/>
            <a:ext cx="100584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3C4043"/>
                </a:solidFill>
                <a:effectLst/>
                <a:latin typeface="Google Sans"/>
              </a:rPr>
              <a:t>Class code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137333"/>
                </a:solidFill>
                <a:effectLst/>
                <a:latin typeface="Google Sans"/>
              </a:rPr>
              <a:t>xdmj2ft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52400" y="152400"/>
            <a:ext cx="4763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Display</a:t>
            </a:r>
            <a:endParaRPr kumimoji="0" lang="en-US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Roboto" panose="02000000000000000000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163444" y="3334131"/>
            <a:ext cx="428053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>
                <a:latin typeface="Arial" panose="020B0604020202020204"/>
                <a:cs typeface="Arial" panose="020B0604020202020204"/>
              </a:rPr>
              <a:t>Are </a:t>
            </a:r>
            <a:r>
              <a:rPr sz="4400" spc="5" dirty="0">
                <a:latin typeface="Arial" panose="020B0604020202020204"/>
                <a:cs typeface="Arial" panose="020B0604020202020204"/>
              </a:rPr>
              <a:t>you </a:t>
            </a:r>
            <a:r>
              <a:rPr sz="4400" spc="-5" dirty="0">
                <a:latin typeface="Arial" panose="020B0604020202020204"/>
                <a:cs typeface="Arial" panose="020B0604020202020204"/>
              </a:rPr>
              <a:t>ready</a:t>
            </a:r>
            <a:r>
              <a:rPr sz="4400" spc="-90" dirty="0">
                <a:latin typeface="Arial" panose="020B0604020202020204"/>
                <a:cs typeface="Arial" panose="020B0604020202020204"/>
              </a:rPr>
              <a:t> </a:t>
            </a:r>
            <a:r>
              <a:rPr sz="4400" spc="-10" dirty="0">
                <a:latin typeface="Arial" panose="020B0604020202020204"/>
                <a:cs typeface="Arial" panose="020B0604020202020204"/>
              </a:rPr>
              <a:t>!!!!</a:t>
            </a:r>
            <a:endParaRPr sz="44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970999" y="4239182"/>
            <a:ext cx="266890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-5" dirty="0">
                <a:latin typeface="Arial" panose="020B0604020202020204"/>
                <a:cs typeface="Arial" panose="020B0604020202020204"/>
              </a:rPr>
              <a:t>Lets</a:t>
            </a:r>
            <a:r>
              <a:rPr sz="4400" spc="-50" dirty="0">
                <a:latin typeface="Arial" panose="020B0604020202020204"/>
                <a:cs typeface="Arial" panose="020B0604020202020204"/>
              </a:rPr>
              <a:t> </a:t>
            </a:r>
            <a:r>
              <a:rPr sz="4400" spc="-5" dirty="0">
                <a:latin typeface="Arial" panose="020B0604020202020204"/>
                <a:cs typeface="Arial" panose="020B0604020202020204"/>
              </a:rPr>
              <a:t>Begin</a:t>
            </a:r>
            <a:endParaRPr sz="44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230410" y="447623"/>
            <a:ext cx="3596004" cy="49593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050" spc="15" dirty="0">
                <a:solidFill>
                  <a:srgbClr val="0000FF"/>
                </a:solidFill>
              </a:rPr>
              <a:t>Operating</a:t>
            </a:r>
            <a:r>
              <a:rPr sz="3050" spc="-50" dirty="0">
                <a:solidFill>
                  <a:srgbClr val="0000FF"/>
                </a:solidFill>
              </a:rPr>
              <a:t> </a:t>
            </a:r>
            <a:r>
              <a:rPr sz="3050" spc="15" dirty="0">
                <a:solidFill>
                  <a:srgbClr val="0000FF"/>
                </a:solidFill>
              </a:rPr>
              <a:t>Systems</a:t>
            </a:r>
            <a:endParaRPr sz="305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674613" y="1439653"/>
            <a:ext cx="8121015" cy="530352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90525" indent="-378460">
              <a:lnSpc>
                <a:spcPct val="100000"/>
              </a:lnSpc>
              <a:spcBef>
                <a:spcPts val="105"/>
              </a:spcBef>
              <a:buClr>
                <a:srgbClr val="CCCC66"/>
              </a:buClr>
              <a:buSzPct val="60000"/>
              <a:buFont typeface="Georgia" panose="02040502050405020303"/>
              <a:buChar char=""/>
              <a:tabLst>
                <a:tab pos="390525" algn="l"/>
                <a:tab pos="391160" algn="l"/>
              </a:tabLst>
            </a:pPr>
            <a:r>
              <a:rPr sz="2850" dirty="0">
                <a:latin typeface="Arial" panose="020B0604020202020204"/>
                <a:cs typeface="Arial" panose="020B0604020202020204"/>
              </a:rPr>
              <a:t>How </a:t>
            </a:r>
            <a:r>
              <a:rPr sz="2850" spc="-5" dirty="0">
                <a:latin typeface="Arial" panose="020B0604020202020204"/>
                <a:cs typeface="Arial" panose="020B0604020202020204"/>
              </a:rPr>
              <a:t>is </a:t>
            </a:r>
            <a:r>
              <a:rPr sz="2850" dirty="0">
                <a:latin typeface="Arial" panose="020B0604020202020204"/>
                <a:cs typeface="Arial" panose="020B0604020202020204"/>
              </a:rPr>
              <a:t>RAM</a:t>
            </a:r>
            <a:r>
              <a:rPr sz="2850" spc="30" dirty="0">
                <a:latin typeface="Arial" panose="020B0604020202020204"/>
                <a:cs typeface="Arial" panose="020B0604020202020204"/>
              </a:rPr>
              <a:t> </a:t>
            </a:r>
            <a:r>
              <a:rPr sz="2850" spc="-5" dirty="0">
                <a:latin typeface="Arial" panose="020B0604020202020204"/>
                <a:cs typeface="Arial" panose="020B0604020202020204"/>
              </a:rPr>
              <a:t>managed?</a:t>
            </a:r>
            <a:endParaRPr sz="285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CCCC66"/>
              </a:buClr>
              <a:buFont typeface="Georgia" panose="02040502050405020303"/>
              <a:buChar char=""/>
            </a:pPr>
            <a:endParaRPr sz="4450">
              <a:latin typeface="Arial" panose="020B0604020202020204"/>
              <a:cs typeface="Arial" panose="020B0604020202020204"/>
            </a:endParaRPr>
          </a:p>
          <a:p>
            <a:pPr marL="390525" indent="-378460">
              <a:lnSpc>
                <a:spcPct val="100000"/>
              </a:lnSpc>
              <a:buClr>
                <a:srgbClr val="CCCC66"/>
              </a:buClr>
              <a:buSzPct val="60000"/>
              <a:buFont typeface="Georgia" panose="02040502050405020303"/>
              <a:buChar char=""/>
              <a:tabLst>
                <a:tab pos="390525" algn="l"/>
                <a:tab pos="391160" algn="l"/>
              </a:tabLst>
            </a:pPr>
            <a:r>
              <a:rPr sz="2850" dirty="0">
                <a:latin typeface="Arial" panose="020B0604020202020204"/>
                <a:cs typeface="Arial" panose="020B0604020202020204"/>
              </a:rPr>
              <a:t>How </a:t>
            </a:r>
            <a:r>
              <a:rPr sz="2850" spc="5" dirty="0">
                <a:latin typeface="Arial" panose="020B0604020202020204"/>
                <a:cs typeface="Arial" panose="020B0604020202020204"/>
              </a:rPr>
              <a:t>do </a:t>
            </a:r>
            <a:r>
              <a:rPr sz="2850" spc="-5" dirty="0">
                <a:latin typeface="Arial" panose="020B0604020202020204"/>
                <a:cs typeface="Arial" panose="020B0604020202020204"/>
              </a:rPr>
              <a:t>you find something </a:t>
            </a:r>
            <a:r>
              <a:rPr sz="2850" spc="-10" dirty="0">
                <a:latin typeface="Arial" panose="020B0604020202020204"/>
                <a:cs typeface="Arial" panose="020B0604020202020204"/>
              </a:rPr>
              <a:t>on</a:t>
            </a:r>
            <a:r>
              <a:rPr sz="2850" spc="170" dirty="0">
                <a:latin typeface="Arial" panose="020B0604020202020204"/>
                <a:cs typeface="Arial" panose="020B0604020202020204"/>
              </a:rPr>
              <a:t> </a:t>
            </a:r>
            <a:r>
              <a:rPr sz="2850" dirty="0">
                <a:latin typeface="Arial" panose="020B0604020202020204"/>
                <a:cs typeface="Arial" panose="020B0604020202020204"/>
              </a:rPr>
              <a:t>disk?</a:t>
            </a:r>
            <a:endParaRPr sz="285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CCCC66"/>
              </a:buClr>
              <a:buFont typeface="Georgia" panose="02040502050405020303"/>
              <a:buChar char=""/>
            </a:pPr>
            <a:endParaRPr sz="4450">
              <a:latin typeface="Arial" panose="020B0604020202020204"/>
              <a:cs typeface="Arial" panose="020B0604020202020204"/>
            </a:endParaRPr>
          </a:p>
          <a:p>
            <a:pPr marL="390525" indent="-378460">
              <a:lnSpc>
                <a:spcPct val="100000"/>
              </a:lnSpc>
              <a:buClr>
                <a:srgbClr val="CCCC66"/>
              </a:buClr>
              <a:buSzPct val="60000"/>
              <a:buFont typeface="Georgia" panose="02040502050405020303"/>
              <a:buChar char=""/>
              <a:tabLst>
                <a:tab pos="390525" algn="l"/>
                <a:tab pos="391160" algn="l"/>
              </a:tabLst>
            </a:pPr>
            <a:r>
              <a:rPr sz="2850" dirty="0">
                <a:latin typeface="Arial" panose="020B0604020202020204"/>
                <a:cs typeface="Arial" panose="020B0604020202020204"/>
              </a:rPr>
              <a:t>How </a:t>
            </a:r>
            <a:r>
              <a:rPr sz="2850" spc="5" dirty="0">
                <a:latin typeface="Arial" panose="020B0604020202020204"/>
                <a:cs typeface="Arial" panose="020B0604020202020204"/>
              </a:rPr>
              <a:t>do </a:t>
            </a:r>
            <a:r>
              <a:rPr sz="2850" spc="-5" dirty="0">
                <a:latin typeface="Arial" panose="020B0604020202020204"/>
                <a:cs typeface="Arial" panose="020B0604020202020204"/>
              </a:rPr>
              <a:t>you </a:t>
            </a:r>
            <a:r>
              <a:rPr sz="2850" dirty="0">
                <a:latin typeface="Arial" panose="020B0604020202020204"/>
                <a:cs typeface="Arial" panose="020B0604020202020204"/>
              </a:rPr>
              <a:t>know where </a:t>
            </a:r>
            <a:r>
              <a:rPr sz="2850" spc="5" dirty="0">
                <a:latin typeface="Arial" panose="020B0604020202020204"/>
                <a:cs typeface="Arial" panose="020B0604020202020204"/>
              </a:rPr>
              <a:t>to </a:t>
            </a:r>
            <a:r>
              <a:rPr sz="2850" spc="-5" dirty="0">
                <a:latin typeface="Arial" panose="020B0604020202020204"/>
                <a:cs typeface="Arial" panose="020B0604020202020204"/>
              </a:rPr>
              <a:t>load it in</a:t>
            </a:r>
            <a:r>
              <a:rPr sz="2850" spc="145" dirty="0">
                <a:latin typeface="Arial" panose="020B0604020202020204"/>
                <a:cs typeface="Arial" panose="020B0604020202020204"/>
              </a:rPr>
              <a:t> </a:t>
            </a:r>
            <a:r>
              <a:rPr sz="2850" dirty="0">
                <a:latin typeface="Arial" panose="020B0604020202020204"/>
                <a:cs typeface="Arial" panose="020B0604020202020204"/>
              </a:rPr>
              <a:t>RAM?</a:t>
            </a:r>
            <a:endParaRPr sz="285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CCCC66"/>
              </a:buClr>
              <a:buFont typeface="Georgia" panose="02040502050405020303"/>
              <a:buChar char=""/>
            </a:pPr>
            <a:endParaRPr sz="4450">
              <a:latin typeface="Arial" panose="020B0604020202020204"/>
              <a:cs typeface="Arial" panose="020B0604020202020204"/>
            </a:endParaRPr>
          </a:p>
          <a:p>
            <a:pPr marL="390525" indent="-378460">
              <a:lnSpc>
                <a:spcPct val="100000"/>
              </a:lnSpc>
              <a:spcBef>
                <a:spcPts val="5"/>
              </a:spcBef>
              <a:buClr>
                <a:srgbClr val="CCCC66"/>
              </a:buClr>
              <a:buSzPct val="60000"/>
              <a:buFont typeface="Georgia" panose="02040502050405020303"/>
              <a:buChar char=""/>
              <a:tabLst>
                <a:tab pos="390525" algn="l"/>
                <a:tab pos="391160" algn="l"/>
              </a:tabLst>
            </a:pPr>
            <a:r>
              <a:rPr sz="2850" dirty="0">
                <a:latin typeface="Arial" panose="020B0604020202020204"/>
                <a:cs typeface="Arial" panose="020B0604020202020204"/>
              </a:rPr>
              <a:t>How </a:t>
            </a:r>
            <a:r>
              <a:rPr sz="2850" spc="5" dirty="0">
                <a:latin typeface="Arial" panose="020B0604020202020204"/>
                <a:cs typeface="Arial" panose="020B0604020202020204"/>
              </a:rPr>
              <a:t>do </a:t>
            </a:r>
            <a:r>
              <a:rPr sz="2850" spc="-5" dirty="0">
                <a:latin typeface="Arial" panose="020B0604020202020204"/>
                <a:cs typeface="Arial" panose="020B0604020202020204"/>
              </a:rPr>
              <a:t>you </a:t>
            </a:r>
            <a:r>
              <a:rPr sz="2850" dirty="0">
                <a:latin typeface="Arial" panose="020B0604020202020204"/>
                <a:cs typeface="Arial" panose="020B0604020202020204"/>
              </a:rPr>
              <a:t>keep </a:t>
            </a:r>
            <a:r>
              <a:rPr sz="2850" spc="-5" dirty="0">
                <a:latin typeface="Arial" panose="020B0604020202020204"/>
                <a:cs typeface="Arial" panose="020B0604020202020204"/>
              </a:rPr>
              <a:t>track </a:t>
            </a:r>
            <a:r>
              <a:rPr sz="2850" spc="-10" dirty="0">
                <a:latin typeface="Arial" panose="020B0604020202020204"/>
                <a:cs typeface="Arial" panose="020B0604020202020204"/>
              </a:rPr>
              <a:t>of all </a:t>
            </a:r>
            <a:r>
              <a:rPr sz="2850" spc="-5" dirty="0">
                <a:latin typeface="Arial" panose="020B0604020202020204"/>
                <a:cs typeface="Arial" panose="020B0604020202020204"/>
              </a:rPr>
              <a:t>running</a:t>
            </a:r>
            <a:r>
              <a:rPr sz="2850" spc="225" dirty="0">
                <a:latin typeface="Arial" panose="020B0604020202020204"/>
                <a:cs typeface="Arial" panose="020B0604020202020204"/>
              </a:rPr>
              <a:t> </a:t>
            </a:r>
            <a:r>
              <a:rPr sz="2850" dirty="0">
                <a:latin typeface="Arial" panose="020B0604020202020204"/>
                <a:cs typeface="Arial" panose="020B0604020202020204"/>
              </a:rPr>
              <a:t>programs?</a:t>
            </a:r>
            <a:endParaRPr sz="285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Clr>
                <a:srgbClr val="CCCC66"/>
              </a:buClr>
              <a:buFont typeface="Georgia" panose="02040502050405020303"/>
              <a:buChar char=""/>
            </a:pPr>
            <a:endParaRPr sz="4450">
              <a:latin typeface="Arial" panose="020B0604020202020204"/>
              <a:cs typeface="Arial" panose="020B0604020202020204"/>
            </a:endParaRPr>
          </a:p>
          <a:p>
            <a:pPr marL="390525" indent="-378460">
              <a:lnSpc>
                <a:spcPct val="100000"/>
              </a:lnSpc>
              <a:buClr>
                <a:srgbClr val="CCCC66"/>
              </a:buClr>
              <a:buSzPct val="60000"/>
              <a:buFont typeface="Georgia" panose="02040502050405020303"/>
              <a:buChar char=""/>
              <a:tabLst>
                <a:tab pos="390525" algn="l"/>
                <a:tab pos="391160" algn="l"/>
              </a:tabLst>
            </a:pPr>
            <a:r>
              <a:rPr sz="2850" dirty="0">
                <a:latin typeface="Arial" panose="020B0604020202020204"/>
                <a:cs typeface="Arial" panose="020B0604020202020204"/>
              </a:rPr>
              <a:t>Answer</a:t>
            </a:r>
            <a:endParaRPr sz="2850">
              <a:latin typeface="Arial" panose="020B0604020202020204"/>
              <a:cs typeface="Arial" panose="020B0604020202020204"/>
            </a:endParaRPr>
          </a:p>
          <a:p>
            <a:pPr marL="515620">
              <a:lnSpc>
                <a:spcPct val="100000"/>
              </a:lnSpc>
              <a:spcBef>
                <a:spcPts val="810"/>
              </a:spcBef>
              <a:tabLst>
                <a:tab pos="829310" algn="l"/>
              </a:tabLst>
            </a:pPr>
            <a:r>
              <a:rPr sz="1650" spc="-425" dirty="0">
                <a:solidFill>
                  <a:srgbClr val="99CC00"/>
                </a:solidFill>
                <a:latin typeface="Georgia" panose="02040502050405020303"/>
                <a:cs typeface="Georgia" panose="02040502050405020303"/>
              </a:rPr>
              <a:t>	</a:t>
            </a:r>
            <a:r>
              <a:rPr sz="2500" spc="10" dirty="0">
                <a:latin typeface="Arial" panose="020B0604020202020204"/>
                <a:cs typeface="Arial" panose="020B0604020202020204"/>
              </a:rPr>
              <a:t>This </a:t>
            </a:r>
            <a:r>
              <a:rPr sz="2500" spc="5" dirty="0">
                <a:latin typeface="Arial" panose="020B0604020202020204"/>
                <a:cs typeface="Arial" panose="020B0604020202020204"/>
              </a:rPr>
              <a:t>is </a:t>
            </a:r>
            <a:r>
              <a:rPr sz="2500" spc="10" dirty="0">
                <a:latin typeface="Arial" panose="020B0604020202020204"/>
                <a:cs typeface="Arial" panose="020B0604020202020204"/>
              </a:rPr>
              <a:t>what </a:t>
            </a:r>
            <a:r>
              <a:rPr sz="2500" spc="15" dirty="0">
                <a:latin typeface="Arial" panose="020B0604020202020204"/>
                <a:cs typeface="Arial" panose="020B0604020202020204"/>
              </a:rPr>
              <a:t>the </a:t>
            </a:r>
            <a:r>
              <a:rPr sz="2500" spc="5" dirty="0">
                <a:latin typeface="Arial" panose="020B0604020202020204"/>
                <a:cs typeface="Arial" panose="020B0604020202020204"/>
              </a:rPr>
              <a:t>operating </a:t>
            </a:r>
            <a:r>
              <a:rPr sz="2500" spc="15" dirty="0">
                <a:latin typeface="Arial" panose="020B0604020202020204"/>
                <a:cs typeface="Arial" panose="020B0604020202020204"/>
              </a:rPr>
              <a:t>system</a:t>
            </a:r>
            <a:r>
              <a:rPr sz="2500" spc="-95" dirty="0">
                <a:latin typeface="Arial" panose="020B0604020202020204"/>
                <a:cs typeface="Arial" panose="020B0604020202020204"/>
              </a:rPr>
              <a:t> </a:t>
            </a:r>
            <a:r>
              <a:rPr sz="2500" spc="5" dirty="0">
                <a:latin typeface="Arial" panose="020B0604020202020204"/>
                <a:cs typeface="Arial" panose="020B0604020202020204"/>
              </a:rPr>
              <a:t>does</a:t>
            </a:r>
            <a:endParaRPr sz="25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2919" y="1062227"/>
            <a:ext cx="8884920" cy="0"/>
          </a:xfrm>
          <a:custGeom>
            <a:avLst/>
            <a:gdLst/>
            <a:ahLst/>
            <a:cxnLst/>
            <a:rect l="l" t="t" r="r" b="b"/>
            <a:pathLst>
              <a:path w="8884920">
                <a:moveTo>
                  <a:pt x="0" y="0"/>
                </a:moveTo>
                <a:lnTo>
                  <a:pt x="8884920" y="0"/>
                </a:lnTo>
              </a:path>
            </a:pathLst>
          </a:custGeom>
          <a:ln w="21336">
            <a:solidFill>
              <a:srgbClr val="33669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2628900"/>
            <a:ext cx="251459" cy="50292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552688" y="6550152"/>
            <a:ext cx="1412748" cy="871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568960">
              <a:lnSpc>
                <a:spcPct val="100000"/>
              </a:lnSpc>
              <a:spcBef>
                <a:spcPts val="115"/>
              </a:spcBef>
            </a:pPr>
            <a:r>
              <a:rPr spc="5" dirty="0"/>
              <a:t>What is </a:t>
            </a:r>
            <a:r>
              <a:rPr spc="10" dirty="0"/>
              <a:t>an </a:t>
            </a:r>
            <a:r>
              <a:rPr spc="5" dirty="0"/>
              <a:t>Operating</a:t>
            </a:r>
            <a:r>
              <a:rPr spc="-105" dirty="0"/>
              <a:t> </a:t>
            </a:r>
            <a:r>
              <a:rPr spc="5" dirty="0"/>
              <a:t>System?</a:t>
            </a:r>
            <a:endParaRPr spc="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>
                <a:solidFill>
                  <a:srgbClr val="006699"/>
                </a:solidFill>
              </a:rPr>
              <a:t>Silberschatz, </a:t>
            </a:r>
            <a:r>
              <a:rPr dirty="0">
                <a:solidFill>
                  <a:srgbClr val="006699"/>
                </a:solidFill>
              </a:rPr>
              <a:t>Galvin and </a:t>
            </a:r>
            <a:r>
              <a:rPr spc="-5" dirty="0">
                <a:solidFill>
                  <a:srgbClr val="006699"/>
                </a:solidFill>
              </a:rPr>
              <a:t>Gagne</a:t>
            </a:r>
            <a:r>
              <a:rPr spc="-145" dirty="0">
                <a:solidFill>
                  <a:srgbClr val="006699"/>
                </a:solidFill>
              </a:rPr>
              <a:t> </a:t>
            </a:r>
            <a:r>
              <a:rPr spc="-5" dirty="0">
                <a:solidFill>
                  <a:srgbClr val="006699"/>
                </a:solidFill>
              </a:rPr>
              <a:t>©2018</a:t>
            </a:r>
            <a:endParaRPr spc="-5" dirty="0">
              <a:solidFill>
                <a:srgbClr val="006699"/>
              </a:solidFill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Operating </a:t>
            </a:r>
            <a:r>
              <a:rPr spc="-10" dirty="0"/>
              <a:t>System </a:t>
            </a:r>
            <a:r>
              <a:rPr spc="-5" dirty="0"/>
              <a:t>Concepts </a:t>
            </a:r>
            <a:r>
              <a:rPr dirty="0"/>
              <a:t>– 10</a:t>
            </a:r>
            <a:r>
              <a:rPr sz="1050" baseline="28000" dirty="0"/>
              <a:t>th</a:t>
            </a:r>
            <a:r>
              <a:rPr sz="1050" spc="52" baseline="28000" dirty="0"/>
              <a:t> </a:t>
            </a:r>
            <a:r>
              <a:rPr sz="1100" spc="-5" dirty="0"/>
              <a:t>Edition</a:t>
            </a:r>
            <a:endParaRPr sz="110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/>
              <a:t>1.</a:t>
            </a: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1035863" y="1832916"/>
            <a:ext cx="7823200" cy="32937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90525" marR="93345" indent="-378460">
              <a:lnSpc>
                <a:spcPct val="100000"/>
              </a:lnSpc>
              <a:spcBef>
                <a:spcPts val="95"/>
              </a:spcBef>
              <a:buClr>
                <a:srgbClr val="993300"/>
              </a:buClr>
              <a:buSzPct val="89000"/>
              <a:buFont typeface="Times New Roman" panose="02020603050405020304"/>
              <a:buChar char=""/>
              <a:tabLst>
                <a:tab pos="390525" algn="l"/>
                <a:tab pos="391160" algn="l"/>
              </a:tabLst>
            </a:pPr>
            <a:r>
              <a:rPr sz="2200" spc="-5" dirty="0">
                <a:latin typeface="Arial" panose="020B0604020202020204"/>
                <a:cs typeface="Arial" panose="020B0604020202020204"/>
              </a:rPr>
              <a:t>A program that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acts </a:t>
            </a:r>
            <a:r>
              <a:rPr sz="2200" dirty="0">
                <a:latin typeface="Arial" panose="020B0604020202020204"/>
                <a:cs typeface="Arial" panose="020B0604020202020204"/>
              </a:rPr>
              <a:t>as an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intermediary between a </a:t>
            </a:r>
            <a:r>
              <a:rPr sz="2200" dirty="0">
                <a:latin typeface="Arial" panose="020B0604020202020204"/>
                <a:cs typeface="Arial" panose="020B0604020202020204"/>
              </a:rPr>
              <a:t>user of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a  computer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and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the computer</a:t>
            </a:r>
            <a:r>
              <a:rPr sz="2200" spc="-35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hardware</a:t>
            </a:r>
            <a:endParaRPr sz="22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buClr>
                <a:srgbClr val="993300"/>
              </a:buClr>
              <a:buFont typeface="Times New Roman" panose="02020603050405020304"/>
              <a:buChar char=""/>
            </a:pPr>
            <a:endParaRPr sz="2400">
              <a:latin typeface="Arial" panose="020B0604020202020204"/>
              <a:cs typeface="Arial" panose="020B0604020202020204"/>
            </a:endParaRPr>
          </a:p>
          <a:p>
            <a:pPr marL="390525" indent="-378460">
              <a:lnSpc>
                <a:spcPct val="100000"/>
              </a:lnSpc>
              <a:spcBef>
                <a:spcPts val="1725"/>
              </a:spcBef>
              <a:buClr>
                <a:srgbClr val="993300"/>
              </a:buClr>
              <a:buSzPct val="89000"/>
              <a:buFont typeface="Times New Roman" panose="02020603050405020304"/>
              <a:buChar char=""/>
              <a:tabLst>
                <a:tab pos="390525" algn="l"/>
                <a:tab pos="391160" algn="l"/>
              </a:tabLst>
            </a:pPr>
            <a:r>
              <a:rPr sz="2200" spc="-5" dirty="0">
                <a:latin typeface="Arial" panose="020B0604020202020204"/>
                <a:cs typeface="Arial" panose="020B0604020202020204"/>
              </a:rPr>
              <a:t>Operating system</a:t>
            </a:r>
            <a:r>
              <a:rPr sz="2200" spc="-35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goals:</a:t>
            </a:r>
            <a:endParaRPr sz="2200">
              <a:latin typeface="Arial" panose="020B0604020202020204"/>
              <a:cs typeface="Arial" panose="020B0604020202020204"/>
            </a:endParaRPr>
          </a:p>
          <a:p>
            <a:pPr marL="829310" marR="5080" lvl="1" indent="-314325">
              <a:lnSpc>
                <a:spcPct val="100000"/>
              </a:lnSpc>
              <a:spcBef>
                <a:spcPts val="925"/>
              </a:spcBef>
              <a:buClr>
                <a:srgbClr val="CC6600"/>
              </a:buClr>
              <a:buSzPct val="80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2200" spc="-5" dirty="0">
                <a:latin typeface="Arial" panose="020B0604020202020204"/>
                <a:cs typeface="Arial" panose="020B0604020202020204"/>
              </a:rPr>
              <a:t>Execute user programs </a:t>
            </a:r>
            <a:r>
              <a:rPr sz="2200" spc="-10" dirty="0">
                <a:latin typeface="Arial" panose="020B0604020202020204"/>
                <a:cs typeface="Arial" panose="020B0604020202020204"/>
              </a:rPr>
              <a:t>and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make solving </a:t>
            </a:r>
            <a:r>
              <a:rPr sz="2200" dirty="0">
                <a:latin typeface="Arial" panose="020B0604020202020204"/>
                <a:cs typeface="Arial" panose="020B0604020202020204"/>
              </a:rPr>
              <a:t>user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problems  easier</a:t>
            </a:r>
            <a:endParaRPr sz="2200">
              <a:latin typeface="Arial" panose="020B0604020202020204"/>
              <a:cs typeface="Arial" panose="020B0604020202020204"/>
            </a:endParaRPr>
          </a:p>
          <a:p>
            <a:pPr marL="829310" lvl="1" indent="-314960">
              <a:lnSpc>
                <a:spcPct val="100000"/>
              </a:lnSpc>
              <a:spcBef>
                <a:spcPts val="925"/>
              </a:spcBef>
              <a:buClr>
                <a:srgbClr val="CC6600"/>
              </a:buClr>
              <a:buSzPct val="80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2200" spc="-5" dirty="0">
                <a:latin typeface="Arial" panose="020B0604020202020204"/>
                <a:cs typeface="Arial" panose="020B0604020202020204"/>
              </a:rPr>
              <a:t>Make the computer system convenient to</a:t>
            </a:r>
            <a:r>
              <a:rPr sz="2200" spc="-35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use</a:t>
            </a:r>
            <a:endParaRPr sz="2200">
              <a:latin typeface="Arial" panose="020B0604020202020204"/>
              <a:cs typeface="Arial" panose="020B0604020202020204"/>
            </a:endParaRPr>
          </a:p>
          <a:p>
            <a:pPr marL="829310" lvl="1" indent="-314960">
              <a:lnSpc>
                <a:spcPct val="100000"/>
              </a:lnSpc>
              <a:spcBef>
                <a:spcPts val="925"/>
              </a:spcBef>
              <a:buClr>
                <a:srgbClr val="CC6600"/>
              </a:buClr>
              <a:buSzPct val="80000"/>
              <a:buFont typeface="Times New Roman" panose="02020603050405020304"/>
              <a:buChar char=""/>
              <a:tabLst>
                <a:tab pos="829310" algn="l"/>
                <a:tab pos="829310" algn="l"/>
              </a:tabLst>
            </a:pPr>
            <a:r>
              <a:rPr sz="2200" spc="-5" dirty="0">
                <a:latin typeface="Arial" panose="020B0604020202020204"/>
                <a:cs typeface="Arial" panose="020B0604020202020204"/>
              </a:rPr>
              <a:t>Use the computer hardware </a:t>
            </a:r>
            <a:r>
              <a:rPr sz="2200" spc="5" dirty="0">
                <a:latin typeface="Arial" panose="020B0604020202020204"/>
                <a:cs typeface="Arial" panose="020B0604020202020204"/>
              </a:rPr>
              <a:t>in </a:t>
            </a:r>
            <a:r>
              <a:rPr sz="2200" dirty="0">
                <a:latin typeface="Arial" panose="020B0604020202020204"/>
                <a:cs typeface="Arial" panose="020B0604020202020204"/>
              </a:rPr>
              <a:t>an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efficient</a:t>
            </a:r>
            <a:r>
              <a:rPr sz="2200" spc="-55" dirty="0">
                <a:latin typeface="Arial" panose="020B0604020202020204"/>
                <a:cs typeface="Arial" panose="020B0604020202020204"/>
              </a:rPr>
              <a:t> </a:t>
            </a:r>
            <a:r>
              <a:rPr sz="2200" spc="-5" dirty="0">
                <a:latin typeface="Arial" panose="020B0604020202020204"/>
                <a:cs typeface="Arial" panose="020B0604020202020204"/>
              </a:rPr>
              <a:t>manner</a:t>
            </a:r>
            <a:endParaRPr sz="22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11332</Words>
  <Application>WPS Presentation</Application>
  <PresentationFormat>Custom</PresentationFormat>
  <Paragraphs>584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56" baseType="lpstr">
      <vt:lpstr>Arial</vt:lpstr>
      <vt:lpstr>SimSun</vt:lpstr>
      <vt:lpstr>Wingdings</vt:lpstr>
      <vt:lpstr>Arial</vt:lpstr>
      <vt:lpstr>Times New Roman</vt:lpstr>
      <vt:lpstr>Webdings</vt:lpstr>
      <vt:lpstr>Georgia</vt:lpstr>
      <vt:lpstr>Google Sans</vt:lpstr>
      <vt:lpstr>Thonburi</vt:lpstr>
      <vt:lpstr>Roboto</vt:lpstr>
      <vt:lpstr>Tahoma</vt:lpstr>
      <vt:lpstr>Verdana</vt:lpstr>
      <vt:lpstr>Calibri</vt:lpstr>
      <vt:lpstr>Helvetica Neue</vt:lpstr>
      <vt:lpstr>Microsoft YaHei</vt:lpstr>
      <vt:lpstr>汉仪旗黑</vt:lpstr>
      <vt:lpstr>Arial Unicode MS</vt:lpstr>
      <vt:lpstr>苹方-简</vt:lpstr>
      <vt:lpstr>Office Theme</vt:lpstr>
      <vt:lpstr>Operating Systems</vt:lpstr>
      <vt:lpstr>Myself</vt:lpstr>
      <vt:lpstr>PowerPoint 演示文稿</vt:lpstr>
      <vt:lpstr>Course outline</vt:lpstr>
      <vt:lpstr>Class Rules &amp; Regulations</vt:lpstr>
      <vt:lpstr>PowerPoint 演示文稿</vt:lpstr>
      <vt:lpstr>PowerPoint 演示文稿</vt:lpstr>
      <vt:lpstr>Operating Systems</vt:lpstr>
      <vt:lpstr>What is an Operating System?</vt:lpstr>
      <vt:lpstr>What is an Operating System?</vt:lpstr>
      <vt:lpstr> 	What is an Operating System?	</vt:lpstr>
      <vt:lpstr> 	Two Goals of Operating Systems	</vt:lpstr>
      <vt:lpstr> 	Manager/Coordinator of Resources	</vt:lpstr>
      <vt:lpstr> 	Resource multiplexing	</vt:lpstr>
      <vt:lpstr> 	What If No Operating System?	</vt:lpstr>
      <vt:lpstr>PowerPoint 演示文稿</vt:lpstr>
      <vt:lpstr> 	Early Systems	</vt:lpstr>
      <vt:lpstr> 	Early Systems	</vt:lpstr>
      <vt:lpstr> 	The Monitor	</vt:lpstr>
      <vt:lpstr> 	Simple Batch System	</vt:lpstr>
      <vt:lpstr> 	The Resident Monitor	</vt:lpstr>
      <vt:lpstr> 	Why study operating systems?	</vt:lpstr>
      <vt:lpstr> 	Beyond batch processing systems	</vt:lpstr>
      <vt:lpstr> 	Multiprogramming	</vt:lpstr>
      <vt:lpstr>Requirements for	Multiprogramming</vt:lpstr>
      <vt:lpstr> 	Multiprogramming	</vt:lpstr>
      <vt:lpstr> 	Time Sharing System (TSS)	</vt:lpstr>
      <vt:lpstr> 	Time Sharing System (TSS)	</vt:lpstr>
      <vt:lpstr> 	Personal Computing	</vt:lpstr>
      <vt:lpstr> 	Distributed Computing	</vt:lpstr>
      <vt:lpstr>PowerPoint 演示文稿</vt:lpstr>
      <vt:lpstr>The Operating System controls the	machine</vt:lpstr>
      <vt:lpstr>A better picture</vt:lpstr>
      <vt:lpstr> 	Operating System in Action	</vt:lpstr>
      <vt:lpstr> 	Operating System in Action	</vt:lpstr>
      <vt:lpstr> 	References	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Lecture-1 (Introduction).ppt  -  Compatibility Mode</dc:title>
  <dc:creator>rana.asif</dc:creator>
  <cp:lastModifiedBy>fast</cp:lastModifiedBy>
  <cp:revision>8</cp:revision>
  <dcterms:created xsi:type="dcterms:W3CDTF">2023-08-22T06:57:03Z</dcterms:created>
  <dcterms:modified xsi:type="dcterms:W3CDTF">2023-08-22T06:57:03Z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2022-03-25T15:00:00Z</vt:filetime>
  </property>
  <property fmtid="{D5CDD505-2E9C-101B-9397-08002B2CF9AE}" pid="3" name="LastSaved">
    <vt:filetime>2023-01-27T15:00:00Z</vt:filetime>
  </property>
  <property fmtid="{D5CDD505-2E9C-101B-9397-08002B2CF9AE}" pid="4" name="KSOProductBuildVer">
    <vt:lpwstr>1033-5.4.4.8063</vt:lpwstr>
  </property>
</Properties>
</file>